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2" r:id="rId14"/>
    <p:sldId id="267" r:id="rId15"/>
    <p:sldId id="268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riti Singh" initials="SS" lastIdx="2" clrIdx="0">
    <p:extLst>
      <p:ext uri="{19B8F6BF-5375-455C-9EA6-DF929625EA0E}">
        <p15:presenceInfo xmlns:p15="http://schemas.microsoft.com/office/powerpoint/2012/main" userId="390bf4921f10f9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993300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4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34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2E7D57-FF30-4066-A113-FCED6D806FB1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5F4A26-1C76-4A7F-930D-0B2EE8CB5A24}">
      <dgm:prSet phldrT="[Text]" custT="1"/>
      <dgm:spPr>
        <a:solidFill>
          <a:schemeClr val="accent6"/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en-US" sz="2000" b="1" i="0" u="none" strike="noStrike" cap="none" spc="0" normalizeH="0" baseline="0" noProof="0" dirty="0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📌 Environment &amp; Keys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Group A heading"/>
        </a:ext>
      </dgm:extLst>
    </dgm:pt>
    <dgm:pt modelId="{E1D094F8-E721-4D3A-94BD-42021134B10D}" type="parTrans" cxnId="{FD3BDC87-ABC4-415A-BA00-3B1A44CE60DB}">
      <dgm:prSet/>
      <dgm:spPr/>
      <dgm:t>
        <a:bodyPr/>
        <a:lstStyle/>
        <a:p>
          <a:endParaRPr lang="en-US"/>
        </a:p>
      </dgm:t>
    </dgm:pt>
    <dgm:pt modelId="{30219927-95FE-489B-9532-820F85DCB012}" type="sibTrans" cxnId="{FD3BDC87-ABC4-415A-BA00-3B1A44CE60DB}">
      <dgm:prSet/>
      <dgm:spPr/>
      <dgm:t>
        <a:bodyPr/>
        <a:lstStyle/>
        <a:p>
          <a:endParaRPr lang="en-US"/>
        </a:p>
      </dgm:t>
    </dgm:pt>
    <dgm:pt modelId="{CA5E69B5-37AD-426D-ADCE-4496C7EE610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Library Installation: </a:t>
          </a:r>
          <a:r>
            <a:rPr lang="en-US" sz="14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Installed essential Python libraries including:</a:t>
          </a:r>
        </a:p>
      </dgm:t>
      <dgm:extLst>
        <a:ext uri="{E40237B7-FDA0-4F09-8148-C483321AD2D9}">
          <dgm14:cNvPr xmlns:dgm14="http://schemas.microsoft.com/office/drawing/2010/diagram" id="0" name="" title="Group A tasks"/>
        </a:ext>
      </dgm:extLst>
    </dgm:pt>
    <dgm:pt modelId="{5F3DC056-5744-4814-96CE-D76E13314AB7}" type="parTrans" cxnId="{B02CAB33-5ED4-47E4-81C9-EBA23D8E48FE}">
      <dgm:prSet/>
      <dgm:spPr/>
      <dgm:t>
        <a:bodyPr/>
        <a:lstStyle/>
        <a:p>
          <a:endParaRPr lang="en-US"/>
        </a:p>
      </dgm:t>
    </dgm:pt>
    <dgm:pt modelId="{BDED456A-5607-4183-AD54-919BA3E602A1}" type="sibTrans" cxnId="{B02CAB33-5ED4-47E4-81C9-EBA23D8E48FE}">
      <dgm:prSet/>
      <dgm:spPr/>
      <dgm:t>
        <a:bodyPr/>
        <a:lstStyle/>
        <a:p>
          <a:endParaRPr lang="en-US"/>
        </a:p>
      </dgm:t>
    </dgm:pt>
    <dgm:pt modelId="{11966083-172A-4D0B-AF10-414DEEF45F7D}">
      <dgm:prSet phldrT="[Text]" custT="1"/>
      <dgm:spPr>
        <a:solidFill>
          <a:schemeClr val="accent6"/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en-IN" sz="2000" b="1" i="0" u="none" strike="noStrike" cap="none" spc="0" normalizeH="0" baseline="0" noProof="0" dirty="0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📌 </a:t>
          </a:r>
          <a:r>
            <a:rPr kumimoji="0" lang="en-IN" sz="2000" b="1" i="0" u="none" strike="noStrike" cap="none" spc="0" normalizeH="0" baseline="0" noProof="0" dirty="0" err="1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LangChain</a:t>
          </a:r>
          <a:r>
            <a:rPr kumimoji="0" lang="en-IN" sz="2000" b="1" i="0" u="none" strike="noStrike" cap="none" spc="0" normalizeH="0" baseline="0" noProof="0" dirty="0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+ </a:t>
          </a:r>
          <a:r>
            <a:rPr kumimoji="0" lang="en-IN" sz="2000" b="1" i="0" u="none" strike="noStrike" cap="none" spc="0" normalizeH="0" baseline="0" noProof="0" dirty="0" err="1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Groq</a:t>
          </a:r>
          <a:r>
            <a:rPr kumimoji="0" lang="en-IN" sz="2000" b="1" i="0" u="none" strike="noStrike" cap="none" spc="0" normalizeH="0" baseline="0" noProof="0" dirty="0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Setup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Group B heading"/>
        </a:ext>
      </dgm:extLst>
    </dgm:pt>
    <dgm:pt modelId="{E8DAA823-B561-4ADE-82C7-60D03B9AA779}" type="parTrans" cxnId="{25F2E8DC-9CDC-472C-9DED-8BD0F432FA20}">
      <dgm:prSet/>
      <dgm:spPr/>
      <dgm:t>
        <a:bodyPr/>
        <a:lstStyle/>
        <a:p>
          <a:endParaRPr lang="en-US"/>
        </a:p>
      </dgm:t>
    </dgm:pt>
    <dgm:pt modelId="{0EDF481E-952B-4A6D-9B47-C5DF0C9FD933}" type="sibTrans" cxnId="{25F2E8DC-9CDC-472C-9DED-8BD0F432FA20}">
      <dgm:prSet/>
      <dgm:spPr/>
      <dgm:t>
        <a:bodyPr/>
        <a:lstStyle/>
        <a:p>
          <a:endParaRPr lang="en-US"/>
        </a:p>
      </dgm:t>
    </dgm:pt>
    <dgm:pt modelId="{AB0B3541-2BBF-43CD-8973-113F1D08657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LLM Integration</a:t>
          </a:r>
          <a:r>
            <a:rPr lang="en-IN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Connected </a:t>
          </a:r>
          <a:r>
            <a:rPr lang="en-IN" sz="14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Groq’s</a:t>
          </a:r>
          <a:r>
            <a:rPr lang="en-IN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language model to </a:t>
          </a:r>
          <a:r>
            <a:rPr lang="en-IN" sz="14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LangChain</a:t>
          </a:r>
          <a:r>
            <a:rPr lang="en-IN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enabling fast and efficient text generation. 🧠 </a:t>
          </a:r>
          <a:r>
            <a:rPr lang="en-IN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Prompt Engineering</a:t>
          </a:r>
          <a:r>
            <a:rPr lang="en-IN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Designed reusable prompt templates to generate crisp, bullet-style summaries from news article descriptions.</a:t>
          </a:r>
          <a:endParaRPr lang="en-US" sz="1400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Group B tasks"/>
        </a:ext>
      </dgm:extLst>
    </dgm:pt>
    <dgm:pt modelId="{C2F69FEA-9A42-48F9-AF5D-79B760DCBD5A}" type="parTrans" cxnId="{10E5E320-2EED-4036-A1B3-33F113D3F661}">
      <dgm:prSet/>
      <dgm:spPr/>
      <dgm:t>
        <a:bodyPr/>
        <a:lstStyle/>
        <a:p>
          <a:endParaRPr lang="en-US"/>
        </a:p>
      </dgm:t>
    </dgm:pt>
    <dgm:pt modelId="{DDFF4DC4-F30A-4AC1-A79B-6D18010A8D99}" type="sibTrans" cxnId="{10E5E320-2EED-4036-A1B3-33F113D3F661}">
      <dgm:prSet/>
      <dgm:spPr/>
      <dgm:t>
        <a:bodyPr/>
        <a:lstStyle/>
        <a:p>
          <a:endParaRPr lang="en-US"/>
        </a:p>
      </dgm:t>
    </dgm:pt>
    <dgm:pt modelId="{769831B2-FFE1-4BB5-8CB7-C06F8038B582}">
      <dgm:prSet phldrT="[Text]" custT="1"/>
      <dgm:spPr>
        <a:solidFill>
          <a:schemeClr val="accent6"/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en-IN" sz="2000" b="1" i="0" u="none" strike="noStrike" cap="none" spc="0" normalizeH="0" baseline="0" noProof="0" dirty="0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📌 News Fetching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Group C heading"/>
        </a:ext>
      </dgm:extLst>
    </dgm:pt>
    <dgm:pt modelId="{139F5F79-E65B-403D-9ABA-7832A1750A37}" type="parTrans" cxnId="{0581BFD0-4FB2-44E7-8E31-728CD0D4AD3F}">
      <dgm:prSet/>
      <dgm:spPr/>
      <dgm:t>
        <a:bodyPr/>
        <a:lstStyle/>
        <a:p>
          <a:endParaRPr lang="en-US"/>
        </a:p>
      </dgm:t>
    </dgm:pt>
    <dgm:pt modelId="{A6345A9F-C029-4E00-A73B-9276DB58BCBA}" type="sibTrans" cxnId="{0581BFD0-4FB2-44E7-8E31-728CD0D4AD3F}">
      <dgm:prSet/>
      <dgm:spPr/>
      <dgm:t>
        <a:bodyPr/>
        <a:lstStyle/>
        <a:p>
          <a:endParaRPr lang="en-US"/>
        </a:p>
      </dgm:t>
    </dgm:pt>
    <dgm:pt modelId="{8B77A199-5E32-4693-9AF2-3E5612DD843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Query-Based Retrieval</a:t>
          </a:r>
          <a:r>
            <a:rPr 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Used </a:t>
          </a:r>
          <a:r>
            <a:rPr lang="en-US" sz="14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NewsAPI</a:t>
          </a:r>
          <a:r>
            <a:rPr 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to fetch current articles based on user-defined keywords or topics. 📝 </a:t>
          </a:r>
          <a:r>
            <a:rPr lang="en-US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Content Extraction</a:t>
          </a:r>
          <a:r>
            <a:rPr 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Parsed and extracted article descriptions to serve as input for the summarization pipeline.</a:t>
          </a:r>
        </a:p>
      </dgm:t>
      <dgm:extLst>
        <a:ext uri="{E40237B7-FDA0-4F09-8148-C483321AD2D9}">
          <dgm14:cNvPr xmlns:dgm14="http://schemas.microsoft.com/office/drawing/2010/diagram" id="0" name="" title="Group C tasks"/>
        </a:ext>
      </dgm:extLst>
    </dgm:pt>
    <dgm:pt modelId="{98D80E72-9FB4-4564-AECE-FE7F5925C3BB}" type="parTrans" cxnId="{DFB14471-E5AF-4D5E-BA32-B368CBD38603}">
      <dgm:prSet/>
      <dgm:spPr/>
      <dgm:t>
        <a:bodyPr/>
        <a:lstStyle/>
        <a:p>
          <a:endParaRPr lang="en-US"/>
        </a:p>
      </dgm:t>
    </dgm:pt>
    <dgm:pt modelId="{3FBCC32A-83FB-4087-96B4-AFEB52FDF290}" type="sibTrans" cxnId="{DFB14471-E5AF-4D5E-BA32-B368CBD38603}">
      <dgm:prSet/>
      <dgm:spPr/>
      <dgm:t>
        <a:bodyPr/>
        <a:lstStyle/>
        <a:p>
          <a:endParaRPr lang="en-US"/>
        </a:p>
      </dgm:t>
    </dgm:pt>
    <dgm:pt modelId="{93622764-3E92-428F-B992-428C080FA7E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langchain</a:t>
          </a:r>
          <a:r>
            <a:rPr lang="en-US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for orchestrating LLM workflows</a:t>
          </a:r>
        </a:p>
      </dgm:t>
    </dgm:pt>
    <dgm:pt modelId="{F9AE0039-F6BA-4A7C-A79A-749DC4A44E05}" type="parTrans" cxnId="{5924B86B-F375-4AEB-AE79-91B557FE9B11}">
      <dgm:prSet/>
      <dgm:spPr/>
      <dgm:t>
        <a:bodyPr/>
        <a:lstStyle/>
        <a:p>
          <a:endParaRPr lang="en-IN"/>
        </a:p>
      </dgm:t>
    </dgm:pt>
    <dgm:pt modelId="{30312DD2-8CBD-4AD3-8C5E-ADD2AB732A2D}" type="sibTrans" cxnId="{5924B86B-F375-4AEB-AE79-91B557FE9B11}">
      <dgm:prSet/>
      <dgm:spPr/>
      <dgm:t>
        <a:bodyPr/>
        <a:lstStyle/>
        <a:p>
          <a:endParaRPr lang="en-IN"/>
        </a:p>
      </dgm:t>
    </dgm:pt>
    <dgm:pt modelId="{8894266F-AE2E-4E36-AF90-41353320CB2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groq</a:t>
          </a:r>
          <a:r>
            <a:rPr lang="en-US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leverage high-speed inference from </a:t>
          </a:r>
          <a:r>
            <a:rPr lang="en-US" sz="1400" b="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Groq’s</a:t>
          </a:r>
          <a:r>
            <a:rPr lang="en-US" sz="14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LLM</a:t>
          </a:r>
        </a:p>
      </dgm:t>
    </dgm:pt>
    <dgm:pt modelId="{A9B25C82-FEBE-4FA2-BFD4-30B7A09E14CC}" type="parTrans" cxnId="{7AAD50E8-9D8E-4869-8D73-5573FB382C90}">
      <dgm:prSet/>
      <dgm:spPr/>
      <dgm:t>
        <a:bodyPr/>
        <a:lstStyle/>
        <a:p>
          <a:endParaRPr lang="en-IN"/>
        </a:p>
      </dgm:t>
    </dgm:pt>
    <dgm:pt modelId="{397C32E9-17F5-41F5-AE59-62C006B168C6}" type="sibTrans" cxnId="{7AAD50E8-9D8E-4869-8D73-5573FB382C90}">
      <dgm:prSet/>
      <dgm:spPr/>
      <dgm:t>
        <a:bodyPr/>
        <a:lstStyle/>
        <a:p>
          <a:endParaRPr lang="en-IN"/>
        </a:p>
      </dgm:t>
    </dgm:pt>
    <dgm:pt modelId="{18E4CA57-62FB-48B5-AC61-34115A175EA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newsapi</a:t>
          </a:r>
          <a:r>
            <a:rPr lang="en-US" sz="14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-python for accessing real-time news articles</a:t>
          </a:r>
        </a:p>
      </dgm:t>
    </dgm:pt>
    <dgm:pt modelId="{1ED036CD-F41F-4021-A17A-78CACF7B6789}" type="parTrans" cxnId="{BD172E1C-9DE7-4D9F-90ED-16325C64D08F}">
      <dgm:prSet/>
      <dgm:spPr/>
      <dgm:t>
        <a:bodyPr/>
        <a:lstStyle/>
        <a:p>
          <a:endParaRPr lang="en-IN"/>
        </a:p>
      </dgm:t>
    </dgm:pt>
    <dgm:pt modelId="{9F477686-A518-4C40-8FAC-577862159299}" type="sibTrans" cxnId="{BD172E1C-9DE7-4D9F-90ED-16325C64D08F}">
      <dgm:prSet/>
      <dgm:spPr/>
      <dgm:t>
        <a:bodyPr/>
        <a:lstStyle/>
        <a:p>
          <a:endParaRPr lang="en-IN"/>
        </a:p>
      </dgm:t>
    </dgm:pt>
    <dgm:pt modelId="{858C699F-D3F1-481B-9841-E1F285BA8CB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sz="14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to build the interactive frontend</a:t>
          </a:r>
        </a:p>
      </dgm:t>
    </dgm:pt>
    <dgm:pt modelId="{64E8EFC5-52B5-4F51-9293-33C7C752F640}" type="parTrans" cxnId="{2DF841B0-7453-4790-BE63-CAD36D9B304E}">
      <dgm:prSet/>
      <dgm:spPr/>
      <dgm:t>
        <a:bodyPr/>
        <a:lstStyle/>
        <a:p>
          <a:endParaRPr lang="en-IN"/>
        </a:p>
      </dgm:t>
    </dgm:pt>
    <dgm:pt modelId="{82961C7F-E0F1-4083-BAA1-7B2B49FF717D}" type="sibTrans" cxnId="{2DF841B0-7453-4790-BE63-CAD36D9B304E}">
      <dgm:prSet/>
      <dgm:spPr/>
      <dgm:t>
        <a:bodyPr/>
        <a:lstStyle/>
        <a:p>
          <a:endParaRPr lang="en-IN"/>
        </a:p>
      </dgm:t>
    </dgm:pt>
    <dgm:pt modelId="{421517D4-C427-4B1A-ACF0-F2306F529B3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dateutil</a:t>
          </a:r>
          <a:r>
            <a:rPr lang="en-US" sz="14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for flexible date parsing and manipulation</a:t>
          </a:r>
        </a:p>
      </dgm:t>
    </dgm:pt>
    <dgm:pt modelId="{41F66697-F905-42C9-979B-2A74BC5A3CB5}" type="parTrans" cxnId="{7D548676-C710-48D6-BE0D-ACDB30293B9E}">
      <dgm:prSet/>
      <dgm:spPr/>
      <dgm:t>
        <a:bodyPr/>
        <a:lstStyle/>
        <a:p>
          <a:endParaRPr lang="en-IN"/>
        </a:p>
      </dgm:t>
    </dgm:pt>
    <dgm:pt modelId="{616C26CD-0A2E-40D4-95C8-61A356B4EE6D}" type="sibTrans" cxnId="{7D548676-C710-48D6-BE0D-ACDB30293B9E}">
      <dgm:prSet/>
      <dgm:spPr/>
      <dgm:t>
        <a:bodyPr/>
        <a:lstStyle/>
        <a:p>
          <a:endParaRPr lang="en-IN"/>
        </a:p>
      </dgm:t>
    </dgm:pt>
    <dgm:pt modelId="{5688940C-0F5D-49BB-B0C1-6C598557A72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API Key </a:t>
          </a:r>
          <a:r>
            <a:rPr lang="en-US" sz="14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Management: Secured all sensitive credentials using a .env file and loaded them via python-</a:t>
          </a:r>
          <a:r>
            <a:rPr lang="en-US" sz="1400" b="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dotenv</a:t>
          </a:r>
          <a:r>
            <a:rPr lang="en-US" sz="14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to maintain clean and secure code.</a:t>
          </a:r>
        </a:p>
      </dgm:t>
    </dgm:pt>
    <dgm:pt modelId="{68463DF3-07B7-48B4-9CFE-315E46198759}" type="parTrans" cxnId="{E24352C2-C6B4-42D3-A38C-3443E757007A}">
      <dgm:prSet/>
      <dgm:spPr/>
      <dgm:t>
        <a:bodyPr/>
        <a:lstStyle/>
        <a:p>
          <a:endParaRPr lang="en-IN"/>
        </a:p>
      </dgm:t>
    </dgm:pt>
    <dgm:pt modelId="{E6CB33FB-C8E9-4270-BA9A-C7F85CDB5E90}" type="sibTrans" cxnId="{E24352C2-C6B4-42D3-A38C-3443E757007A}">
      <dgm:prSet/>
      <dgm:spPr/>
      <dgm:t>
        <a:bodyPr/>
        <a:lstStyle/>
        <a:p>
          <a:endParaRPr lang="en-IN"/>
        </a:p>
      </dgm:t>
    </dgm:pt>
    <dgm:pt modelId="{20A2959F-B676-4643-AE2F-CBB5355C400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LLMChain</a:t>
          </a:r>
          <a:r>
            <a:rPr lang="en-US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Construction</a:t>
          </a:r>
          <a:r>
            <a:rPr 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Built a </a:t>
          </a:r>
          <a:r>
            <a:rPr lang="en-US" sz="14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LangChain</a:t>
          </a:r>
          <a:r>
            <a:rPr 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LLMChain</a:t>
          </a:r>
          <a:r>
            <a:rPr 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pipeline that takes article descriptions as input and returns concise summaries using the </a:t>
          </a:r>
          <a:r>
            <a:rPr lang="en-US" sz="14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Groq</a:t>
          </a:r>
          <a:r>
            <a:rPr 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model.</a:t>
          </a:r>
        </a:p>
      </dgm:t>
    </dgm:pt>
    <dgm:pt modelId="{E0D8CF5F-CBA6-4932-80C2-64319096EF92}" type="parTrans" cxnId="{929AC819-9B2A-46BA-B859-5BCDC1683601}">
      <dgm:prSet/>
      <dgm:spPr/>
      <dgm:t>
        <a:bodyPr/>
        <a:lstStyle/>
        <a:p>
          <a:endParaRPr lang="en-IN"/>
        </a:p>
      </dgm:t>
    </dgm:pt>
    <dgm:pt modelId="{3EE21C4E-C164-4730-ABE6-A4EADACD35A5}" type="sibTrans" cxnId="{929AC819-9B2A-46BA-B859-5BCDC1683601}">
      <dgm:prSet/>
      <dgm:spPr/>
      <dgm:t>
        <a:bodyPr/>
        <a:lstStyle/>
        <a:p>
          <a:endParaRPr lang="en-IN"/>
        </a:p>
      </dgm:t>
    </dgm:pt>
    <dgm:pt modelId="{FA3B8A72-3956-40A0-AA52-E461DBF0E7F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Summarization</a:t>
          </a:r>
          <a:r>
            <a:rPr 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Enabled real-time summarization of fetched articles, making the dashboard both informative and responsive.</a:t>
          </a:r>
        </a:p>
      </dgm:t>
    </dgm:pt>
    <dgm:pt modelId="{AA610006-8605-40D9-96EF-FDD769B0867E}" type="parTrans" cxnId="{C6C31F26-8DB1-4EEA-B84E-F396B9C995C8}">
      <dgm:prSet/>
      <dgm:spPr/>
      <dgm:t>
        <a:bodyPr/>
        <a:lstStyle/>
        <a:p>
          <a:endParaRPr lang="en-IN"/>
        </a:p>
      </dgm:t>
    </dgm:pt>
    <dgm:pt modelId="{C6E0430F-F254-4419-9D4D-3B476BB6DB5A}" type="sibTrans" cxnId="{C6C31F26-8DB1-4EEA-B84E-F396B9C995C8}">
      <dgm:prSet/>
      <dgm:spPr/>
      <dgm:t>
        <a:bodyPr/>
        <a:lstStyle/>
        <a:p>
          <a:endParaRPr lang="en-IN"/>
        </a:p>
      </dgm:t>
    </dgm:pt>
    <dgm:pt modelId="{51D69D75-5512-4AD0-8E47-BB1C2DF71FCE}" type="pres">
      <dgm:prSet presAssocID="{242E7D57-FF30-4066-A113-FCED6D806FB1}" presName="linear" presStyleCnt="0">
        <dgm:presLayoutVars>
          <dgm:animLvl val="lvl"/>
          <dgm:resizeHandles val="exact"/>
        </dgm:presLayoutVars>
      </dgm:prSet>
      <dgm:spPr/>
    </dgm:pt>
    <dgm:pt modelId="{F5B6879E-6B01-4372-87ED-8E65C4103127}" type="pres">
      <dgm:prSet presAssocID="{7D5F4A26-1C76-4A7F-930D-0B2EE8CB5A24}" presName="parentText" presStyleLbl="node1" presStyleIdx="0" presStyleCnt="3" custScaleY="36769" custLinFactNeighborY="-56981">
        <dgm:presLayoutVars>
          <dgm:chMax val="0"/>
          <dgm:bulletEnabled val="1"/>
        </dgm:presLayoutVars>
      </dgm:prSet>
      <dgm:spPr/>
    </dgm:pt>
    <dgm:pt modelId="{0D069A05-A95A-4125-9ED6-6E3191FF5531}" type="pres">
      <dgm:prSet presAssocID="{7D5F4A26-1C76-4A7F-930D-0B2EE8CB5A24}" presName="childText" presStyleLbl="revTx" presStyleIdx="0" presStyleCnt="3" custScaleY="117884" custLinFactNeighborY="3094">
        <dgm:presLayoutVars>
          <dgm:bulletEnabled val="1"/>
        </dgm:presLayoutVars>
      </dgm:prSet>
      <dgm:spPr/>
    </dgm:pt>
    <dgm:pt modelId="{931DCB45-6C6F-4887-A45B-553F0F0AB816}" type="pres">
      <dgm:prSet presAssocID="{11966083-172A-4D0B-AF10-414DEEF45F7D}" presName="parentText" presStyleLbl="node1" presStyleIdx="1" presStyleCnt="3" custScaleY="40332" custLinFactNeighborY="-12772">
        <dgm:presLayoutVars>
          <dgm:chMax val="0"/>
          <dgm:bulletEnabled val="1"/>
        </dgm:presLayoutVars>
      </dgm:prSet>
      <dgm:spPr/>
    </dgm:pt>
    <dgm:pt modelId="{BEFAA2E6-5811-4032-B7E7-410E211A574F}" type="pres">
      <dgm:prSet presAssocID="{11966083-172A-4D0B-AF10-414DEEF45F7D}" presName="childText" presStyleLbl="revTx" presStyleIdx="1" presStyleCnt="3" custLinFactNeighborY="-1759">
        <dgm:presLayoutVars>
          <dgm:bulletEnabled val="1"/>
        </dgm:presLayoutVars>
      </dgm:prSet>
      <dgm:spPr/>
    </dgm:pt>
    <dgm:pt modelId="{49D8221D-5689-41C8-9547-6ED636FDA9CB}" type="pres">
      <dgm:prSet presAssocID="{769831B2-FFE1-4BB5-8CB7-C06F8038B582}" presName="parentText" presStyleLbl="node1" presStyleIdx="2" presStyleCnt="3" custScaleY="38477" custLinFactNeighborY="-12100">
        <dgm:presLayoutVars>
          <dgm:chMax val="0"/>
          <dgm:bulletEnabled val="1"/>
        </dgm:presLayoutVars>
      </dgm:prSet>
      <dgm:spPr/>
    </dgm:pt>
    <dgm:pt modelId="{255D37AE-E663-42AC-BA43-052337C9F108}" type="pres">
      <dgm:prSet presAssocID="{769831B2-FFE1-4BB5-8CB7-C06F8038B582}" presName="childText" presStyleLbl="revTx" presStyleIdx="2" presStyleCnt="3" custLinFactNeighborY="24666">
        <dgm:presLayoutVars>
          <dgm:bulletEnabled val="1"/>
        </dgm:presLayoutVars>
      </dgm:prSet>
      <dgm:spPr/>
    </dgm:pt>
  </dgm:ptLst>
  <dgm:cxnLst>
    <dgm:cxn modelId="{F98D3011-174D-438A-B6B2-1EFB974196DA}" type="presOf" srcId="{7D5F4A26-1C76-4A7F-930D-0B2EE8CB5A24}" destId="{F5B6879E-6B01-4372-87ED-8E65C4103127}" srcOrd="0" destOrd="0" presId="urn:microsoft.com/office/officeart/2005/8/layout/vList2"/>
    <dgm:cxn modelId="{929AC819-9B2A-46BA-B859-5BCDC1683601}" srcId="{11966083-172A-4D0B-AF10-414DEEF45F7D}" destId="{20A2959F-B676-4643-AE2F-CBB5355C4003}" srcOrd="1" destOrd="0" parTransId="{E0D8CF5F-CBA6-4932-80C2-64319096EF92}" sibTransId="{3EE21C4E-C164-4730-ABE6-A4EADACD35A5}"/>
    <dgm:cxn modelId="{BD172E1C-9DE7-4D9F-90ED-16325C64D08F}" srcId="{CA5E69B5-37AD-426D-ADCE-4496C7EE6106}" destId="{18E4CA57-62FB-48B5-AC61-34115A175EAA}" srcOrd="2" destOrd="0" parTransId="{1ED036CD-F41F-4021-A17A-78CACF7B6789}" sibTransId="{9F477686-A518-4C40-8FAC-577862159299}"/>
    <dgm:cxn modelId="{10E5E320-2EED-4036-A1B3-33F113D3F661}" srcId="{11966083-172A-4D0B-AF10-414DEEF45F7D}" destId="{AB0B3541-2BBF-43CD-8973-113F1D086578}" srcOrd="0" destOrd="0" parTransId="{C2F69FEA-9A42-48F9-AF5D-79B760DCBD5A}" sibTransId="{DDFF4DC4-F30A-4AC1-A79B-6D18010A8D99}"/>
    <dgm:cxn modelId="{C6C31F26-8DB1-4EEA-B84E-F396B9C995C8}" srcId="{769831B2-FFE1-4BB5-8CB7-C06F8038B582}" destId="{FA3B8A72-3956-40A0-AA52-E461DBF0E7F9}" srcOrd="1" destOrd="0" parTransId="{AA610006-8605-40D9-96EF-FDD769B0867E}" sibTransId="{C6E0430F-F254-4419-9D4D-3B476BB6DB5A}"/>
    <dgm:cxn modelId="{B02CAB33-5ED4-47E4-81C9-EBA23D8E48FE}" srcId="{7D5F4A26-1C76-4A7F-930D-0B2EE8CB5A24}" destId="{CA5E69B5-37AD-426D-ADCE-4496C7EE6106}" srcOrd="0" destOrd="0" parTransId="{5F3DC056-5744-4814-96CE-D76E13314AB7}" sibTransId="{BDED456A-5607-4183-AD54-919BA3E602A1}"/>
    <dgm:cxn modelId="{5924B86B-F375-4AEB-AE79-91B557FE9B11}" srcId="{CA5E69B5-37AD-426D-ADCE-4496C7EE6106}" destId="{93622764-3E92-428F-B992-428C080FA7EA}" srcOrd="0" destOrd="0" parTransId="{F9AE0039-F6BA-4A7C-A79A-749DC4A44E05}" sibTransId="{30312DD2-8CBD-4AD3-8C5E-ADD2AB732A2D}"/>
    <dgm:cxn modelId="{A13D206E-4945-4355-9CCB-EA08CFE52E23}" type="presOf" srcId="{CA5E69B5-37AD-426D-ADCE-4496C7EE6106}" destId="{0D069A05-A95A-4125-9ED6-6E3191FF5531}" srcOrd="0" destOrd="0" presId="urn:microsoft.com/office/officeart/2005/8/layout/vList2"/>
    <dgm:cxn modelId="{DFB14471-E5AF-4D5E-BA32-B368CBD38603}" srcId="{769831B2-FFE1-4BB5-8CB7-C06F8038B582}" destId="{8B77A199-5E32-4693-9AF2-3E5612DD843F}" srcOrd="0" destOrd="0" parTransId="{98D80E72-9FB4-4564-AECE-FE7F5925C3BB}" sibTransId="{3FBCC32A-83FB-4087-96B4-AFEB52FDF290}"/>
    <dgm:cxn modelId="{7293DC72-1933-4AD5-8872-DE6D452B4DBE}" type="presOf" srcId="{FA3B8A72-3956-40A0-AA52-E461DBF0E7F9}" destId="{255D37AE-E663-42AC-BA43-052337C9F108}" srcOrd="0" destOrd="1" presId="urn:microsoft.com/office/officeart/2005/8/layout/vList2"/>
    <dgm:cxn modelId="{7D548676-C710-48D6-BE0D-ACDB30293B9E}" srcId="{CA5E69B5-37AD-426D-ADCE-4496C7EE6106}" destId="{421517D4-C427-4B1A-ACF0-F2306F529B36}" srcOrd="4" destOrd="0" parTransId="{41F66697-F905-42C9-979B-2A74BC5A3CB5}" sibTransId="{616C26CD-0A2E-40D4-95C8-61A356B4EE6D}"/>
    <dgm:cxn modelId="{E360C557-EF56-4C82-B73B-BA47D7760250}" type="presOf" srcId="{242E7D57-FF30-4066-A113-FCED6D806FB1}" destId="{51D69D75-5512-4AD0-8E47-BB1C2DF71FCE}" srcOrd="0" destOrd="0" presId="urn:microsoft.com/office/officeart/2005/8/layout/vList2"/>
    <dgm:cxn modelId="{FD3BDC87-ABC4-415A-BA00-3B1A44CE60DB}" srcId="{242E7D57-FF30-4066-A113-FCED6D806FB1}" destId="{7D5F4A26-1C76-4A7F-930D-0B2EE8CB5A24}" srcOrd="0" destOrd="0" parTransId="{E1D094F8-E721-4D3A-94BD-42021134B10D}" sibTransId="{30219927-95FE-489B-9532-820F85DCB012}"/>
    <dgm:cxn modelId="{5B85C589-C552-4DE5-B8A3-7F0FFA3B8D9F}" type="presOf" srcId="{858C699F-D3F1-481B-9841-E1F285BA8CB8}" destId="{0D069A05-A95A-4125-9ED6-6E3191FF5531}" srcOrd="0" destOrd="4" presId="urn:microsoft.com/office/officeart/2005/8/layout/vList2"/>
    <dgm:cxn modelId="{21CACD8D-59AC-41AB-911D-4EE6F76BA3C6}" type="presOf" srcId="{5688940C-0F5D-49BB-B0C1-6C598557A720}" destId="{0D069A05-A95A-4125-9ED6-6E3191FF5531}" srcOrd="0" destOrd="6" presId="urn:microsoft.com/office/officeart/2005/8/layout/vList2"/>
    <dgm:cxn modelId="{DED25E9A-BDBD-4E94-AE32-FD734F4DA39F}" type="presOf" srcId="{11966083-172A-4D0B-AF10-414DEEF45F7D}" destId="{931DCB45-6C6F-4887-A45B-553F0F0AB816}" srcOrd="0" destOrd="0" presId="urn:microsoft.com/office/officeart/2005/8/layout/vList2"/>
    <dgm:cxn modelId="{9F9DB39B-76CE-4099-AA09-70B45EEED000}" type="presOf" srcId="{20A2959F-B676-4643-AE2F-CBB5355C4003}" destId="{BEFAA2E6-5811-4032-B7E7-410E211A574F}" srcOrd="0" destOrd="1" presId="urn:microsoft.com/office/officeart/2005/8/layout/vList2"/>
    <dgm:cxn modelId="{8A463C9C-18F3-4E65-A463-A0A46ED7520B}" type="presOf" srcId="{AB0B3541-2BBF-43CD-8973-113F1D086578}" destId="{BEFAA2E6-5811-4032-B7E7-410E211A574F}" srcOrd="0" destOrd="0" presId="urn:microsoft.com/office/officeart/2005/8/layout/vList2"/>
    <dgm:cxn modelId="{EB112D9F-2DA3-4A89-807C-F7FB7B2410FC}" type="presOf" srcId="{769831B2-FFE1-4BB5-8CB7-C06F8038B582}" destId="{49D8221D-5689-41C8-9547-6ED636FDA9CB}" srcOrd="0" destOrd="0" presId="urn:microsoft.com/office/officeart/2005/8/layout/vList2"/>
    <dgm:cxn modelId="{61A06AA2-B1B8-4803-AFCA-CB112F386A54}" type="presOf" srcId="{421517D4-C427-4B1A-ACF0-F2306F529B36}" destId="{0D069A05-A95A-4125-9ED6-6E3191FF5531}" srcOrd="0" destOrd="5" presId="urn:microsoft.com/office/officeart/2005/8/layout/vList2"/>
    <dgm:cxn modelId="{07F247A5-8010-44CF-BFAA-4D6C4A66CFF0}" type="presOf" srcId="{18E4CA57-62FB-48B5-AC61-34115A175EAA}" destId="{0D069A05-A95A-4125-9ED6-6E3191FF5531}" srcOrd="0" destOrd="3" presId="urn:microsoft.com/office/officeart/2005/8/layout/vList2"/>
    <dgm:cxn modelId="{2DF841B0-7453-4790-BE63-CAD36D9B304E}" srcId="{CA5E69B5-37AD-426D-ADCE-4496C7EE6106}" destId="{858C699F-D3F1-481B-9841-E1F285BA8CB8}" srcOrd="3" destOrd="0" parTransId="{64E8EFC5-52B5-4F51-9293-33C7C752F640}" sibTransId="{82961C7F-E0F1-4083-BAA1-7B2B49FF717D}"/>
    <dgm:cxn modelId="{E24352C2-C6B4-42D3-A38C-3443E757007A}" srcId="{7D5F4A26-1C76-4A7F-930D-0B2EE8CB5A24}" destId="{5688940C-0F5D-49BB-B0C1-6C598557A720}" srcOrd="1" destOrd="0" parTransId="{68463DF3-07B7-48B4-9CFE-315E46198759}" sibTransId="{E6CB33FB-C8E9-4270-BA9A-C7F85CDB5E90}"/>
    <dgm:cxn modelId="{79650CC5-0DAF-40EF-B6EA-BECF5A97EE81}" type="presOf" srcId="{8B77A199-5E32-4693-9AF2-3E5612DD843F}" destId="{255D37AE-E663-42AC-BA43-052337C9F108}" srcOrd="0" destOrd="0" presId="urn:microsoft.com/office/officeart/2005/8/layout/vList2"/>
    <dgm:cxn modelId="{0581BFD0-4FB2-44E7-8E31-728CD0D4AD3F}" srcId="{242E7D57-FF30-4066-A113-FCED6D806FB1}" destId="{769831B2-FFE1-4BB5-8CB7-C06F8038B582}" srcOrd="2" destOrd="0" parTransId="{139F5F79-E65B-403D-9ABA-7832A1750A37}" sibTransId="{A6345A9F-C029-4E00-A73B-9276DB58BCBA}"/>
    <dgm:cxn modelId="{25F2E8DC-9CDC-472C-9DED-8BD0F432FA20}" srcId="{242E7D57-FF30-4066-A113-FCED6D806FB1}" destId="{11966083-172A-4D0B-AF10-414DEEF45F7D}" srcOrd="1" destOrd="0" parTransId="{E8DAA823-B561-4ADE-82C7-60D03B9AA779}" sibTransId="{0EDF481E-952B-4A6D-9B47-C5DF0C9FD933}"/>
    <dgm:cxn modelId="{7AAD50E8-9D8E-4869-8D73-5573FB382C90}" srcId="{CA5E69B5-37AD-426D-ADCE-4496C7EE6106}" destId="{8894266F-AE2E-4E36-AF90-41353320CB23}" srcOrd="1" destOrd="0" parTransId="{A9B25C82-FEBE-4FA2-BFD4-30B7A09E14CC}" sibTransId="{397C32E9-17F5-41F5-AE59-62C006B168C6}"/>
    <dgm:cxn modelId="{EAE043EA-7AEF-46B0-9FDF-4B89C76528E0}" type="presOf" srcId="{8894266F-AE2E-4E36-AF90-41353320CB23}" destId="{0D069A05-A95A-4125-9ED6-6E3191FF5531}" srcOrd="0" destOrd="2" presId="urn:microsoft.com/office/officeart/2005/8/layout/vList2"/>
    <dgm:cxn modelId="{A091EBF3-A1C6-4732-B363-8B805E564201}" type="presOf" srcId="{93622764-3E92-428F-B992-428C080FA7EA}" destId="{0D069A05-A95A-4125-9ED6-6E3191FF5531}" srcOrd="0" destOrd="1" presId="urn:microsoft.com/office/officeart/2005/8/layout/vList2"/>
    <dgm:cxn modelId="{B1DC9D0E-7CAD-4352-AA4E-838E3E3FE001}" type="presParOf" srcId="{51D69D75-5512-4AD0-8E47-BB1C2DF71FCE}" destId="{F5B6879E-6B01-4372-87ED-8E65C4103127}" srcOrd="0" destOrd="0" presId="urn:microsoft.com/office/officeart/2005/8/layout/vList2"/>
    <dgm:cxn modelId="{34008BF5-9B33-4C3A-8325-9CB10CBA8126}" type="presParOf" srcId="{51D69D75-5512-4AD0-8E47-BB1C2DF71FCE}" destId="{0D069A05-A95A-4125-9ED6-6E3191FF5531}" srcOrd="1" destOrd="0" presId="urn:microsoft.com/office/officeart/2005/8/layout/vList2"/>
    <dgm:cxn modelId="{CC4074ED-9113-423D-87E2-FB0103614DD6}" type="presParOf" srcId="{51D69D75-5512-4AD0-8E47-BB1C2DF71FCE}" destId="{931DCB45-6C6F-4887-A45B-553F0F0AB816}" srcOrd="2" destOrd="0" presId="urn:microsoft.com/office/officeart/2005/8/layout/vList2"/>
    <dgm:cxn modelId="{9FFC67CD-3AAE-4B8D-98B4-6EB8BDDE2628}" type="presParOf" srcId="{51D69D75-5512-4AD0-8E47-BB1C2DF71FCE}" destId="{BEFAA2E6-5811-4032-B7E7-410E211A574F}" srcOrd="3" destOrd="0" presId="urn:microsoft.com/office/officeart/2005/8/layout/vList2"/>
    <dgm:cxn modelId="{21BE529A-15EE-4267-B8AF-9EA96C012FE6}" type="presParOf" srcId="{51D69D75-5512-4AD0-8E47-BB1C2DF71FCE}" destId="{49D8221D-5689-41C8-9547-6ED636FDA9CB}" srcOrd="4" destOrd="0" presId="urn:microsoft.com/office/officeart/2005/8/layout/vList2"/>
    <dgm:cxn modelId="{71FC74A5-A067-4CF7-933D-A716CD064867}" type="presParOf" srcId="{51D69D75-5512-4AD0-8E47-BB1C2DF71FCE}" destId="{255D37AE-E663-42AC-BA43-052337C9F10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6879E-6B01-4372-87ED-8E65C4103127}">
      <dsp:nvSpPr>
        <dsp:cNvPr id="0" name=""/>
        <dsp:cNvSpPr/>
      </dsp:nvSpPr>
      <dsp:spPr>
        <a:xfrm>
          <a:off x="0" y="0"/>
          <a:ext cx="11934333" cy="440522"/>
        </a:xfrm>
        <a:prstGeom prst="roundRect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2000" b="1" i="0" u="none" strike="noStrike" kern="1200" cap="none" spc="0" normalizeH="0" baseline="0" noProof="0" dirty="0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📌 Environment &amp; Keys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505" y="21505"/>
        <a:ext cx="11891323" cy="397512"/>
      </dsp:txXfrm>
    </dsp:sp>
    <dsp:sp modelId="{0D069A05-A95A-4125-9ED6-6E3191FF5531}">
      <dsp:nvSpPr>
        <dsp:cNvPr id="0" name=""/>
        <dsp:cNvSpPr/>
      </dsp:nvSpPr>
      <dsp:spPr>
        <a:xfrm>
          <a:off x="0" y="616397"/>
          <a:ext cx="11934333" cy="1874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8915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Library Installation: </a:t>
          </a:r>
          <a:r>
            <a:rPr lang="en-US" sz="1400" b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Installed essential Python libraries including: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1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langchain</a:t>
          </a:r>
          <a:r>
            <a:rPr lang="en-US" sz="1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for orchestrating LLM workflows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1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groq</a:t>
          </a:r>
          <a:r>
            <a:rPr lang="en-US" sz="1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leverage high-speed inference from </a:t>
          </a:r>
          <a:r>
            <a:rPr lang="en-US" sz="1400" b="0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Groq’s</a:t>
          </a:r>
          <a:r>
            <a:rPr lang="en-US" sz="1400" b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LLM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1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newsapi</a:t>
          </a:r>
          <a:r>
            <a:rPr lang="en-US" sz="1400" b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-python for accessing real-time news articles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1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sz="1400" b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to build the interactive frontend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1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dateutil</a:t>
          </a:r>
          <a:r>
            <a:rPr lang="en-US" sz="1400" b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for flexible date parsing and manipulation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API Key </a:t>
          </a:r>
          <a:r>
            <a:rPr lang="en-US" sz="1400" b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Management: Secured all sensitive credentials using a .env file and loaded them via python-</a:t>
          </a:r>
          <a:r>
            <a:rPr lang="en-US" sz="1400" b="0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dotenv</a:t>
          </a:r>
          <a:r>
            <a:rPr lang="en-US" sz="1400" b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to maintain clean and secure code.</a:t>
          </a:r>
        </a:p>
      </dsp:txBody>
      <dsp:txXfrm>
        <a:off x="0" y="616397"/>
        <a:ext cx="11934333" cy="1874072"/>
      </dsp:txXfrm>
    </dsp:sp>
    <dsp:sp modelId="{931DCB45-6C6F-4887-A45B-553F0F0AB816}">
      <dsp:nvSpPr>
        <dsp:cNvPr id="0" name=""/>
        <dsp:cNvSpPr/>
      </dsp:nvSpPr>
      <dsp:spPr>
        <a:xfrm>
          <a:off x="0" y="2318038"/>
          <a:ext cx="11934333" cy="483209"/>
        </a:xfrm>
        <a:prstGeom prst="roundRect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IN" sz="2000" b="1" i="0" u="none" strike="noStrike" kern="1200" cap="none" spc="0" normalizeH="0" baseline="0" noProof="0" dirty="0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📌 </a:t>
          </a:r>
          <a:r>
            <a:rPr kumimoji="0" lang="en-IN" sz="2000" b="1" i="0" u="none" strike="noStrike" kern="1200" cap="none" spc="0" normalizeH="0" baseline="0" noProof="0" dirty="0" err="1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LangChain</a:t>
          </a:r>
          <a:r>
            <a:rPr kumimoji="0" lang="en-IN" sz="2000" b="1" i="0" u="none" strike="noStrike" kern="1200" cap="none" spc="0" normalizeH="0" baseline="0" noProof="0" dirty="0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+ </a:t>
          </a:r>
          <a:r>
            <a:rPr kumimoji="0" lang="en-IN" sz="2000" b="1" i="0" u="none" strike="noStrike" kern="1200" cap="none" spc="0" normalizeH="0" baseline="0" noProof="0" dirty="0" err="1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Groq</a:t>
          </a:r>
          <a:r>
            <a:rPr kumimoji="0" lang="en-IN" sz="2000" b="1" i="0" u="none" strike="noStrike" kern="1200" cap="none" spc="0" normalizeH="0" baseline="0" noProof="0" dirty="0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Setup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588" y="2341626"/>
        <a:ext cx="11887157" cy="436033"/>
      </dsp:txXfrm>
    </dsp:sp>
    <dsp:sp modelId="{BEFAA2E6-5811-4032-B7E7-410E211A574F}">
      <dsp:nvSpPr>
        <dsp:cNvPr id="0" name=""/>
        <dsp:cNvSpPr/>
      </dsp:nvSpPr>
      <dsp:spPr>
        <a:xfrm>
          <a:off x="0" y="2915536"/>
          <a:ext cx="11934333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8915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IN" sz="1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LLM Integration</a:t>
          </a:r>
          <a:r>
            <a:rPr lang="en-IN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Connected </a:t>
          </a:r>
          <a:r>
            <a:rPr lang="en-IN" sz="1400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Groq’s</a:t>
          </a:r>
          <a:r>
            <a:rPr lang="en-IN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language model to </a:t>
          </a:r>
          <a:r>
            <a:rPr lang="en-IN" sz="1400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LangChain</a:t>
          </a:r>
          <a:r>
            <a:rPr lang="en-IN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enabling fast and efficient text generation. 🧠 </a:t>
          </a:r>
          <a:r>
            <a:rPr lang="en-IN" sz="1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Prompt Engineering</a:t>
          </a:r>
          <a:r>
            <a:rPr lang="en-IN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Designed reusable prompt templates to generate crisp, bullet-style summaries from news article descriptions.</a:t>
          </a:r>
          <a:endParaRPr lang="en-US" sz="1400" kern="1200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1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LLMChain</a:t>
          </a:r>
          <a:r>
            <a:rPr lang="en-US" sz="1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Construction</a:t>
          </a:r>
          <a:r>
            <a:rPr lang="en-US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Built a </a:t>
          </a:r>
          <a:r>
            <a:rPr lang="en-US" sz="1400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LangChain</a:t>
          </a:r>
          <a:r>
            <a:rPr lang="en-US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LLMChain</a:t>
          </a:r>
          <a:r>
            <a:rPr lang="en-US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pipeline that takes article descriptions as input and returns concise summaries using the </a:t>
          </a:r>
          <a:r>
            <a:rPr lang="en-US" sz="1400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Groq</a:t>
          </a:r>
          <a:r>
            <a:rPr lang="en-US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model.</a:t>
          </a:r>
        </a:p>
      </dsp:txBody>
      <dsp:txXfrm>
        <a:off x="0" y="2915536"/>
        <a:ext cx="11934333" cy="1059840"/>
      </dsp:txXfrm>
    </dsp:sp>
    <dsp:sp modelId="{49D8221D-5689-41C8-9547-6ED636FDA9CB}">
      <dsp:nvSpPr>
        <dsp:cNvPr id="0" name=""/>
        <dsp:cNvSpPr/>
      </dsp:nvSpPr>
      <dsp:spPr>
        <a:xfrm>
          <a:off x="0" y="3868210"/>
          <a:ext cx="11934333" cy="460985"/>
        </a:xfrm>
        <a:prstGeom prst="roundRect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IN" sz="2000" b="1" i="0" u="none" strike="noStrike" kern="1200" cap="none" spc="0" normalizeH="0" baseline="0" noProof="0" dirty="0">
              <a:ln/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📌 News Fetching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503" y="3890713"/>
        <a:ext cx="11889327" cy="415979"/>
      </dsp:txXfrm>
    </dsp:sp>
    <dsp:sp modelId="{255D37AE-E663-42AC-BA43-052337C9F108}">
      <dsp:nvSpPr>
        <dsp:cNvPr id="0" name=""/>
        <dsp:cNvSpPr/>
      </dsp:nvSpPr>
      <dsp:spPr>
        <a:xfrm>
          <a:off x="0" y="4596242"/>
          <a:ext cx="11934333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8915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Query-Based Retrieval</a:t>
          </a:r>
          <a:r>
            <a:rPr lang="en-US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Used </a:t>
          </a:r>
          <a:r>
            <a:rPr lang="en-US" sz="1400" kern="12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NewsAPI</a:t>
          </a:r>
          <a:r>
            <a:rPr lang="en-US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to fetch current articles based on user-defined keywords or topics. 📝 </a:t>
          </a:r>
          <a:r>
            <a:rPr lang="en-US" sz="1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Content Extraction</a:t>
          </a:r>
          <a:r>
            <a:rPr lang="en-US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Parsed and extracted article descriptions to serve as input for the summarization pipeline.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Summarization</a:t>
          </a:r>
          <a:r>
            <a:rPr lang="en-US" sz="1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Enabled real-time summarization of fetched articles, making the dashboard both informative and responsive.</a:t>
          </a:r>
        </a:p>
      </dsp:txBody>
      <dsp:txXfrm>
        <a:off x="0" y="4596242"/>
        <a:ext cx="11934333" cy="10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C2751-278C-4682-9C3F-0FF7B4FCFAE7}" type="datetimeFigureOut">
              <a:rPr lang="en-US" smtClean="0"/>
              <a:t>9/27/2025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86890-466E-41CD-A28A-B1EBDF22CA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94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F0845-D09E-4AF9-9623-EA7EA0297EF3}" type="datetimeFigureOut">
              <a:rPr lang="en-US" smtClean="0"/>
              <a:t>9/27/2025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CD11A-EED3-40CE-98A3-28FEE84867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CD11A-EED3-40CE-98A3-28FEE84867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6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D1BA-7152-4280-94F4-86A3DF09E3E3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485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956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80916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825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068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12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2325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059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A91A-FCD7-4937-A065-3CB14B72FD34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08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baseline="0" noProof="0" dirty="0" smtClean="0">
                <a:solidFill>
                  <a:schemeClr val="bg1"/>
                </a:solidFill>
              </a:defRPr>
            </a:lvl1pPr>
            <a:lvl2pPr>
              <a:defRPr lang="en-US" baseline="0" noProof="0" dirty="0" smtClean="0">
                <a:solidFill>
                  <a:schemeClr val="bg1"/>
                </a:solidFill>
              </a:defRPr>
            </a:lvl2pPr>
            <a:lvl3pPr>
              <a:defRPr lang="en-US" baseline="0" noProof="0" dirty="0" smtClean="0">
                <a:solidFill>
                  <a:schemeClr val="bg1"/>
                </a:solidFill>
              </a:defRPr>
            </a:lvl3pPr>
            <a:lvl4pPr>
              <a:defRPr lang="en-US" baseline="0" noProof="0" dirty="0" smtClean="0">
                <a:solidFill>
                  <a:schemeClr val="bg1"/>
                </a:solidFill>
              </a:defRPr>
            </a:lvl4pPr>
            <a:lvl5pPr>
              <a:defRPr lang="en-US" baseline="0" noProof="0" dirty="0" smtClean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0524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5DA5-319D-4FDA-B538-1900FEB0C84F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169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6B852-D5B0-40B2-8F03-F60359FE0D6B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5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34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51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C689A-3E23-43CC-8F00-3629A1974DC7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5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8213-2DDD-4A00-BB2E-A5D29F299D55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99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93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D6E0-AE0F-40FE-92F3-5AC9082E3879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47F3A07-3599-4107-9E6B-9B6BED8243E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6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6648" userDrawn="1">
          <p15:clr>
            <a:srgbClr val="F26B43"/>
          </p15:clr>
        </p15:guide>
        <p15:guide id="5" orient="horz" pos="3528" userDrawn="1">
          <p15:clr>
            <a:srgbClr val="F26B43"/>
          </p15:clr>
        </p15:guide>
        <p15:guide id="6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633" y="1041400"/>
            <a:ext cx="11170763" cy="186205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News Research Tool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9505" y="2912883"/>
            <a:ext cx="6334812" cy="2024406"/>
          </a:xfrm>
        </p:spPr>
        <p:txBody>
          <a:bodyPr anchor="ctr">
            <a:normAutofit/>
          </a:bodyPr>
          <a:lstStyle/>
          <a:p>
            <a:r>
              <a:rPr lang="en-US" sz="2800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: Ashish </a:t>
            </a:r>
            <a:r>
              <a:rPr lang="en-US" sz="2800" i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pachauri</a:t>
            </a:r>
            <a:br>
              <a:rPr lang="en-US" sz="2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: </a:t>
            </a:r>
            <a:r>
              <a:rPr lang="en-US" sz="2800" i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NextHikes</a:t>
            </a:r>
            <a:r>
              <a:rPr lang="en-US" sz="2800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Solution</a:t>
            </a:r>
            <a:endParaRPr lang="en-US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9453AD-3A02-724E-EC88-63DE45981579}"/>
              </a:ext>
            </a:extLst>
          </p:cNvPr>
          <p:cNvSpPr txBox="1"/>
          <p:nvPr/>
        </p:nvSpPr>
        <p:spPr>
          <a:xfrm>
            <a:off x="245097" y="292230"/>
            <a:ext cx="1169866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u="sng" dirty="0">
                <a:solidFill>
                  <a:schemeClr val="tx2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🧭 </a:t>
            </a:r>
            <a:r>
              <a:rPr lang="en-US" b="1" u="sng" dirty="0">
                <a:solidFill>
                  <a:schemeClr val="tx2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Control Panel (Left Sidebar)</a:t>
            </a:r>
            <a:endParaRPr lang="en-US" u="sng" dirty="0">
              <a:solidFill>
                <a:schemeClr val="tx2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Lets users run diagnostics to ensure the engine is functioning correctly before initiating research.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Displays performance metrics like query volume, success rates, and user behavior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Chat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Enables real-time support or collaboration with other users or admins.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 All Data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Clears stored queries and session data, useful for starting fresh or troubleshooting.</a:t>
            </a:r>
          </a:p>
          <a:p>
            <a:r>
              <a:rPr lang="en-US" u="sng" dirty="0">
                <a:solidFill>
                  <a:schemeClr val="tx2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👤 </a:t>
            </a:r>
            <a:r>
              <a:rPr lang="en-US" b="1" u="sng" dirty="0">
                <a:solidFill>
                  <a:schemeClr val="tx2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Profile Section</a:t>
            </a:r>
            <a:endParaRPr lang="en-US" u="sng" dirty="0">
              <a:solidFill>
                <a:schemeClr val="tx2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Ashish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Identifies the logged-in user.</a:t>
            </a: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 Premium User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Indicates access to advanced features and priority support.</a:t>
            </a: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 Since: 2023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Shows account longevity, useful for tracking engagement.</a:t>
            </a: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Status: Active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Confirms the user is currently logged in and authorized to use the system.</a:t>
            </a:r>
          </a:p>
          <a:p>
            <a:r>
              <a:rPr lang="en-US" u="sng" dirty="0">
                <a:solidFill>
                  <a:schemeClr val="tx2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lang="en-US" b="1" u="sng" dirty="0">
                <a:solidFill>
                  <a:schemeClr val="tx2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Dashboard Statistics (Top Center)</a:t>
            </a:r>
            <a:endParaRPr lang="en-US" u="sng" dirty="0">
              <a:solidFill>
                <a:schemeClr val="tx2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Queries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Displays the cumulative number of research queries submitted by the user.</a:t>
            </a: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Today's Queries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Tracks daily activity, helping users monitor their usage.</a:t>
            </a: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Rate: 100.0%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Reflects the system’s reliability in returning valid results.</a:t>
            </a: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Items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Stores past queries for easy access and reference.</a:t>
            </a:r>
          </a:p>
          <a:p>
            <a:r>
              <a:rPr lang="en-US" u="sng" dirty="0">
                <a:solidFill>
                  <a:schemeClr val="tx2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🧠 </a:t>
            </a:r>
            <a:r>
              <a:rPr lang="en-US" b="1" u="sng" dirty="0">
                <a:solidFill>
                  <a:schemeClr val="tx2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Smart News Research Engine (Center)</a:t>
            </a:r>
            <a:endParaRPr lang="en-US" u="sng" dirty="0">
              <a:solidFill>
                <a:schemeClr val="tx2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Start Examples :-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India Crash, India-</a:t>
            </a:r>
            <a:r>
              <a:rPr lang="en-US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War , Israel-</a:t>
            </a:r>
            <a:r>
              <a:rPr lang="en-US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iran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War , </a:t>
            </a:r>
            <a:r>
              <a:rPr lang="en-US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Ipl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 Incident , Tech Stock Market , Climate Change News.</a:t>
            </a:r>
          </a:p>
          <a:p>
            <a:r>
              <a:rPr lang="en-US" u="sng" dirty="0">
                <a:solidFill>
                  <a:schemeClr val="tx2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🔎 </a:t>
            </a:r>
            <a:r>
              <a:rPr lang="en-US" b="1" u="sng" dirty="0">
                <a:solidFill>
                  <a:schemeClr val="tx2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Search Bar</a:t>
            </a:r>
            <a:endParaRPr lang="en-US" u="sng" dirty="0">
              <a:solidFill>
                <a:schemeClr val="tx2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Research Query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customizable input field where users can type specific topics or keywords to generate AI-powered news summaries and analytics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805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0D79CA-F65F-8564-4F88-2E6A1095C8AE}"/>
              </a:ext>
            </a:extLst>
          </p:cNvPr>
          <p:cNvGrpSpPr/>
          <p:nvPr/>
        </p:nvGrpSpPr>
        <p:grpSpPr>
          <a:xfrm>
            <a:off x="50893" y="20716"/>
            <a:ext cx="11968280" cy="6679086"/>
            <a:chOff x="-160476" y="-279274"/>
            <a:chExt cx="14630400" cy="883291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DAAA077-9F80-D41C-0EE4-AF49EC07B0E6}"/>
                </a:ext>
              </a:extLst>
            </p:cNvPr>
            <p:cNvGrpSpPr/>
            <p:nvPr/>
          </p:nvGrpSpPr>
          <p:grpSpPr>
            <a:xfrm>
              <a:off x="241951" y="1085435"/>
              <a:ext cx="6499631" cy="1797698"/>
              <a:chOff x="941877" y="1603524"/>
              <a:chExt cx="5416359" cy="1498081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A0D8A7-C769-96F9-36EE-3C941AEB5763}"/>
                  </a:ext>
                </a:extLst>
              </p:cNvPr>
              <p:cNvSpPr/>
              <p:nvPr/>
            </p:nvSpPr>
            <p:spPr>
              <a:xfrm>
                <a:off x="1959202" y="1603524"/>
                <a:ext cx="4399034" cy="1498081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80"/>
                <a:r>
                  <a:rPr lang="en-US" b="1" u="sng" dirty="0">
                    <a:solidFill>
                      <a:schemeClr val="tx2"/>
                    </a:solidFill>
                    <a:highlight>
                      <a:srgbClr val="00FFFF"/>
                    </a:highlight>
                    <a:latin typeface="Times New Roman" panose="02020603050405020304" pitchFamily="18" charset="0"/>
                    <a:ea typeface="Lato Semibold" panose="020F0502020204030203" pitchFamily="34" charset="0"/>
                    <a:cs typeface="Times New Roman" panose="02020603050405020304" pitchFamily="18" charset="0"/>
                  </a:rPr>
                  <a:t>What I Achieved</a:t>
                </a:r>
              </a:p>
              <a:p>
                <a:pPr defTabSz="1097280">
                  <a:lnSpc>
                    <a:spcPts val="1000"/>
                  </a:lnSpc>
                </a:pPr>
                <a:endParaRPr lang="en-US" sz="2160" b="1" dirty="0">
                  <a:solidFill>
                    <a:schemeClr val="tx2"/>
                  </a:solidFill>
                  <a:latin typeface="Times New Roman" panose="02020603050405020304" pitchFamily="18" charset="0"/>
                  <a:ea typeface="Lato Semibold" panose="020F0502020204030203" pitchFamily="34" charset="0"/>
                  <a:cs typeface="Times New Roman" panose="02020603050405020304" pitchFamily="18" charset="0"/>
                </a:endParaRPr>
              </a:p>
              <a:p>
                <a:pPr defTabSz="1097280"/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Built a working LLM-based summarizer</a:t>
                </a:r>
              </a:p>
              <a:p>
                <a:pPr defTabSz="1097280"/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Integrated Groq &amp; NewsAPI with LangChain</a:t>
                </a:r>
              </a:p>
              <a:p>
                <a:pPr defTabSz="1097280"/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Created a clean, exportable UI</a:t>
                </a:r>
              </a:p>
              <a:p>
                <a:pPr defTabSz="1097280"/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Used secure environment-based API access</a:t>
                </a:r>
                <a:endParaRPr lang="en-US" sz="16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1CC658B-3E92-F6E8-AD7F-9E9FD3649951}"/>
                  </a:ext>
                </a:extLst>
              </p:cNvPr>
              <p:cNvGrpSpPr/>
              <p:nvPr/>
            </p:nvGrpSpPr>
            <p:grpSpPr>
              <a:xfrm>
                <a:off x="941877" y="1958923"/>
                <a:ext cx="930934" cy="586139"/>
                <a:chOff x="941877" y="2030601"/>
                <a:chExt cx="930934" cy="58613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CD12C061-8FC7-2E4A-9492-90F7FE8AC11A}"/>
                    </a:ext>
                  </a:extLst>
                </p:cNvPr>
                <p:cNvGrpSpPr/>
                <p:nvPr/>
              </p:nvGrpSpPr>
              <p:grpSpPr>
                <a:xfrm>
                  <a:off x="941877" y="2030601"/>
                  <a:ext cx="930934" cy="586139"/>
                  <a:chOff x="920816" y="2053524"/>
                  <a:chExt cx="1294484" cy="815037"/>
                </a:xfrm>
              </p:grpSpPr>
              <p:sp>
                <p:nvSpPr>
                  <p:cNvPr id="37" name="Rectangle: Rounded Corners 36">
                    <a:extLst>
                      <a:ext uri="{FF2B5EF4-FFF2-40B4-BE49-F238E27FC236}">
                        <a16:creationId xmlns:a16="http://schemas.microsoft.com/office/drawing/2014/main" id="{1A1F072A-1030-EB70-F6E5-406FF2E1544C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920816" y="2233116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9728" tIns="54864" rIns="109728" bIns="5486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D067A10A-31B0-CEE4-EA7D-92D055A5BFDA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59444" y="2233117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BE05C8A5-9543-6AC1-58FB-42AF9A02E31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160540" y="2053524"/>
                    <a:ext cx="815037" cy="815038"/>
                  </a:xfrm>
                  <a:prstGeom prst="roundRect">
                    <a:avLst>
                      <a:gd name="adj" fmla="val 9141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36" name="TextBox 2075">
                  <a:extLst>
                    <a:ext uri="{FF2B5EF4-FFF2-40B4-BE49-F238E27FC236}">
                      <a16:creationId xmlns:a16="http://schemas.microsoft.com/office/drawing/2014/main" id="{F27D0F9C-1DB8-98AA-3855-6530F5D11F06}"/>
                    </a:ext>
                  </a:extLst>
                </p:cNvPr>
                <p:cNvSpPr txBox="1"/>
                <p:nvPr/>
              </p:nvSpPr>
              <p:spPr>
                <a:xfrm>
                  <a:off x="1194786" y="2139004"/>
                  <a:ext cx="394338" cy="3539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80"/>
                  <a:r>
                    <a:rPr lang="en-US" sz="2160" b="1" dirty="0">
                      <a:solidFill>
                        <a:srgbClr val="FFFFFF"/>
                      </a:solidFill>
                      <a:latin typeface="Lora" pitchFamily="2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7E5F6F-B94D-6175-6A1A-59E0004A4ED7}"/>
                </a:ext>
              </a:extLst>
            </p:cNvPr>
            <p:cNvGrpSpPr/>
            <p:nvPr/>
          </p:nvGrpSpPr>
          <p:grpSpPr>
            <a:xfrm>
              <a:off x="177403" y="3047416"/>
              <a:ext cx="6491167" cy="1512781"/>
              <a:chOff x="941877" y="2902268"/>
              <a:chExt cx="5409305" cy="126065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F0ECC39-50E7-1273-5CC7-1EC3D0028961}"/>
                  </a:ext>
                </a:extLst>
              </p:cNvPr>
              <p:cNvGrpSpPr/>
              <p:nvPr/>
            </p:nvGrpSpPr>
            <p:grpSpPr>
              <a:xfrm>
                <a:off x="941877" y="3155188"/>
                <a:ext cx="930934" cy="586139"/>
                <a:chOff x="941877" y="3153033"/>
                <a:chExt cx="930934" cy="58613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C0451E0D-D406-814C-1928-E798ECF8FB68}"/>
                    </a:ext>
                  </a:extLst>
                </p:cNvPr>
                <p:cNvGrpSpPr/>
                <p:nvPr/>
              </p:nvGrpSpPr>
              <p:grpSpPr>
                <a:xfrm>
                  <a:off x="941877" y="3153033"/>
                  <a:ext cx="930934" cy="586139"/>
                  <a:chOff x="920816" y="2053524"/>
                  <a:chExt cx="1294484" cy="815037"/>
                </a:xfrm>
              </p:grpSpPr>
              <p:sp>
                <p:nvSpPr>
                  <p:cNvPr id="30" name="Rectangle: Rounded Corners 29">
                    <a:extLst>
                      <a:ext uri="{FF2B5EF4-FFF2-40B4-BE49-F238E27FC236}">
                        <a16:creationId xmlns:a16="http://schemas.microsoft.com/office/drawing/2014/main" id="{C8BD8D9B-09CB-8FEA-5040-834ECE519BB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920816" y="2233116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9728" tIns="54864" rIns="109728" bIns="5486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1" name="Rectangle: Rounded Corners 30">
                    <a:extLst>
                      <a:ext uri="{FF2B5EF4-FFF2-40B4-BE49-F238E27FC236}">
                        <a16:creationId xmlns:a16="http://schemas.microsoft.com/office/drawing/2014/main" id="{34E8DB87-D366-D92E-3525-FF0194AFC83B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59444" y="2233117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2" name="Rectangle: Rounded Corners 31">
                    <a:extLst>
                      <a:ext uri="{FF2B5EF4-FFF2-40B4-BE49-F238E27FC236}">
                        <a16:creationId xmlns:a16="http://schemas.microsoft.com/office/drawing/2014/main" id="{2BB48DE6-7B0F-61B7-C57D-0312993E98E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160540" y="2053524"/>
                    <a:ext cx="815037" cy="815038"/>
                  </a:xfrm>
                  <a:prstGeom prst="roundRect">
                    <a:avLst>
                      <a:gd name="adj" fmla="val 914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29" name="TextBox 2077">
                  <a:extLst>
                    <a:ext uri="{FF2B5EF4-FFF2-40B4-BE49-F238E27FC236}">
                      <a16:creationId xmlns:a16="http://schemas.microsoft.com/office/drawing/2014/main" id="{611AED97-EE9D-04B4-287B-5CDCFEDBA7A1}"/>
                    </a:ext>
                  </a:extLst>
                </p:cNvPr>
                <p:cNvSpPr txBox="1"/>
                <p:nvPr/>
              </p:nvSpPr>
              <p:spPr>
                <a:xfrm>
                  <a:off x="1194786" y="3261433"/>
                  <a:ext cx="423727" cy="3539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80"/>
                  <a:r>
                    <a:rPr lang="en-US" sz="2160" b="1" dirty="0">
                      <a:solidFill>
                        <a:srgbClr val="FFFFFF"/>
                      </a:solidFill>
                      <a:latin typeface="Lora" pitchFamily="2" charset="0"/>
                    </a:rPr>
                    <a:t>02</a:t>
                  </a:r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BEDF587-0926-C142-88F0-E30CAA5B4D03}"/>
                  </a:ext>
                </a:extLst>
              </p:cNvPr>
              <p:cNvSpPr/>
              <p:nvPr/>
            </p:nvSpPr>
            <p:spPr>
              <a:xfrm>
                <a:off x="1959201" y="2902268"/>
                <a:ext cx="4391981" cy="1260651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80"/>
                <a:r>
                  <a:rPr lang="en-US" b="1" u="sng" dirty="0">
                    <a:solidFill>
                      <a:schemeClr val="tx2"/>
                    </a:solidFill>
                    <a:highlight>
                      <a:srgbClr val="C0C0C0"/>
                    </a:highlight>
                    <a:latin typeface="Times New Roman" panose="02020603050405020304" pitchFamily="18" charset="0"/>
                    <a:ea typeface="Lato Semibold" panose="020F0502020204030203" pitchFamily="34" charset="0"/>
                    <a:cs typeface="Times New Roman" panose="02020603050405020304" pitchFamily="18" charset="0"/>
                  </a:rPr>
                  <a:t>Why It Matters</a:t>
                </a:r>
              </a:p>
              <a:p>
                <a:pPr defTabSz="1097280">
                  <a:lnSpc>
                    <a:spcPts val="1000"/>
                  </a:lnSpc>
                </a:pPr>
                <a:endParaRPr lang="en-US" sz="2160" b="1" dirty="0">
                  <a:solidFill>
                    <a:schemeClr val="tx2"/>
                  </a:solidFill>
                  <a:latin typeface="Times New Roman" panose="02020603050405020304" pitchFamily="18" charset="0"/>
                  <a:ea typeface="Lato Semibold" panose="020F0502020204030203" pitchFamily="34" charset="0"/>
                  <a:cs typeface="Times New Roman" panose="02020603050405020304" pitchFamily="18" charset="0"/>
                </a:endParaRPr>
              </a:p>
              <a:p>
                <a:pPr defTabSz="1097280"/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Saves time for users</a:t>
                </a:r>
              </a:p>
              <a:p>
                <a:pPr defTabSz="1097280"/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Provides accurate, instant news summaries</a:t>
                </a:r>
              </a:p>
              <a:p>
                <a:pPr defTabSz="1097280"/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usable tool for research or awareness</a:t>
                </a:r>
                <a:endParaRPr lang="en-US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0B63E4-94B0-B691-9416-31EFE92E971E}"/>
                </a:ext>
              </a:extLst>
            </p:cNvPr>
            <p:cNvGrpSpPr/>
            <p:nvPr/>
          </p:nvGrpSpPr>
          <p:grpSpPr>
            <a:xfrm>
              <a:off x="261170" y="4793954"/>
              <a:ext cx="6480412" cy="1797698"/>
              <a:chOff x="941877" y="4015558"/>
              <a:chExt cx="5400343" cy="149808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BE53BE-E129-4A24-B30B-524EF59FA75E}"/>
                  </a:ext>
                </a:extLst>
              </p:cNvPr>
              <p:cNvSpPr/>
              <p:nvPr/>
            </p:nvSpPr>
            <p:spPr>
              <a:xfrm>
                <a:off x="1950238" y="4015558"/>
                <a:ext cx="4391982" cy="1498081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80">
                  <a:tabLst>
                    <a:tab pos="540000" algn="l"/>
                  </a:tabLst>
                </a:pPr>
                <a:r>
                  <a:rPr lang="en-US" b="1" u="sng" dirty="0">
                    <a:solidFill>
                      <a:schemeClr val="tx2"/>
                    </a:solidFill>
                    <a:highlight>
                      <a:srgbClr val="C0C0C0"/>
                    </a:highlight>
                    <a:latin typeface="Times New Roman" panose="02020603050405020304" pitchFamily="18" charset="0"/>
                    <a:ea typeface="Lato Semibold" panose="020F0502020204030203" pitchFamily="34" charset="0"/>
                    <a:cs typeface="Times New Roman" panose="02020603050405020304" pitchFamily="18" charset="0"/>
                  </a:rPr>
                  <a:t>What I Learned</a:t>
                </a:r>
              </a:p>
              <a:p>
                <a:pPr defTabSz="1097280">
                  <a:lnSpc>
                    <a:spcPts val="1000"/>
                  </a:lnSpc>
                  <a:tabLst>
                    <a:tab pos="540000" algn="l"/>
                  </a:tabLst>
                </a:pPr>
                <a:endParaRPr lang="en-US" sz="2160" b="1" u="sng" dirty="0">
                  <a:solidFill>
                    <a:schemeClr val="tx2"/>
                  </a:solidFill>
                  <a:latin typeface="Times New Roman" panose="02020603050405020304" pitchFamily="18" charset="0"/>
                  <a:ea typeface="Lato Semibold" panose="020F0502020204030203" pitchFamily="34" charset="0"/>
                  <a:cs typeface="Times New Roman" panose="02020603050405020304" pitchFamily="18" charset="0"/>
                </a:endParaRP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Prompt engineering for summarization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API key security with .env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 err="1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Streamlit</a:t>
                </a:r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UI/UX design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Report generation using </a:t>
                </a:r>
                <a:r>
                  <a:rPr lang="en-IN" sz="1400" dirty="0" err="1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ReportLab</a:t>
                </a:r>
                <a:endParaRPr lang="en-IN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9A56C0C-BB0C-9625-60B3-D2D0D8F59328}"/>
                  </a:ext>
                </a:extLst>
              </p:cNvPr>
              <p:cNvGrpSpPr/>
              <p:nvPr/>
            </p:nvGrpSpPr>
            <p:grpSpPr>
              <a:xfrm>
                <a:off x="941877" y="4277617"/>
                <a:ext cx="930934" cy="586139"/>
                <a:chOff x="941877" y="4275462"/>
                <a:chExt cx="930934" cy="586139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8B390D2-4C27-0B5B-7497-3995A3B911CA}"/>
                    </a:ext>
                  </a:extLst>
                </p:cNvPr>
                <p:cNvGrpSpPr/>
                <p:nvPr/>
              </p:nvGrpSpPr>
              <p:grpSpPr>
                <a:xfrm>
                  <a:off x="941877" y="4275462"/>
                  <a:ext cx="930934" cy="586139"/>
                  <a:chOff x="920816" y="2053524"/>
                  <a:chExt cx="1294484" cy="815037"/>
                </a:xfrm>
              </p:grpSpPr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C878B626-A3E3-ED0B-AA5F-EE0EF95D22FF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920816" y="2233116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9728" tIns="54864" rIns="109728" bIns="5486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C682D4F2-B5CC-81B8-89AB-BA3EC0AFD3C8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59444" y="2233117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43B9ED7A-922F-A5E8-8024-8DE6877E83C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160540" y="2053524"/>
                    <a:ext cx="815037" cy="815038"/>
                  </a:xfrm>
                  <a:prstGeom prst="roundRect">
                    <a:avLst>
                      <a:gd name="adj" fmla="val 9141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097280"/>
                    <a:endParaRPr lang="en-US" sz="216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22" name="TextBox 2078">
                  <a:extLst>
                    <a:ext uri="{FF2B5EF4-FFF2-40B4-BE49-F238E27FC236}">
                      <a16:creationId xmlns:a16="http://schemas.microsoft.com/office/drawing/2014/main" id="{191ED860-CFED-4CAB-084D-4FFEEA2B3D71}"/>
                    </a:ext>
                  </a:extLst>
                </p:cNvPr>
                <p:cNvSpPr txBox="1"/>
                <p:nvPr/>
              </p:nvSpPr>
              <p:spPr>
                <a:xfrm>
                  <a:off x="1194786" y="4372573"/>
                  <a:ext cx="430407" cy="3539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097280"/>
                  <a:r>
                    <a:rPr lang="en-US" sz="2160" b="1" dirty="0">
                      <a:solidFill>
                        <a:srgbClr val="FFFFFF"/>
                      </a:solidFill>
                      <a:latin typeface="Lora" pitchFamily="2" charset="0"/>
                    </a:rPr>
                    <a:t>03</a:t>
                  </a:r>
                </a:p>
              </p:txBody>
            </p:sp>
          </p:grpSp>
        </p:grpSp>
        <p:sp>
          <p:nvSpPr>
            <p:cNvPr id="6" name="Text 0">
              <a:extLst>
                <a:ext uri="{FF2B5EF4-FFF2-40B4-BE49-F238E27FC236}">
                  <a16:creationId xmlns:a16="http://schemas.microsoft.com/office/drawing/2014/main" id="{99C2AD81-7A3D-9587-BDBF-7140C1B6FBE3}"/>
                </a:ext>
              </a:extLst>
            </p:cNvPr>
            <p:cNvSpPr/>
            <p:nvPr/>
          </p:nvSpPr>
          <p:spPr>
            <a:xfrm>
              <a:off x="-160476" y="-279274"/>
              <a:ext cx="14630400" cy="6000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5500"/>
                </a:lnSpc>
                <a:buNone/>
              </a:pPr>
              <a:r>
                <a:rPr lang="en-US" sz="3200" b="1" u="sng" dirty="0">
                  <a:solidFill>
                    <a:schemeClr val="tx2"/>
                  </a:solidFill>
                  <a:highlight>
                    <a:srgbClr val="00FFFF"/>
                  </a:highlight>
                  <a:latin typeface="Times New Roman" panose="02020603050405020304" pitchFamily="18" charset="0"/>
                  <a:ea typeface="Nunito Semi Bold" pitchFamily="34" charset="-122"/>
                  <a:cs typeface="Times New Roman" panose="02020603050405020304" pitchFamily="18" charset="0"/>
                </a:rPr>
                <a:t> Results, Impact, Learnings &amp; Future Enhancements </a:t>
              </a:r>
              <a:endParaRPr lang="en-US" sz="3200" b="1" u="sng" dirty="0">
                <a:solidFill>
                  <a:schemeClr val="tx2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8E6B78-CA99-38E3-7515-48AF4CE29F86}"/>
                </a:ext>
              </a:extLst>
            </p:cNvPr>
            <p:cNvGrpSpPr/>
            <p:nvPr/>
          </p:nvGrpSpPr>
          <p:grpSpPr>
            <a:xfrm>
              <a:off x="250415" y="6755938"/>
              <a:ext cx="7200252" cy="1797699"/>
              <a:chOff x="941877" y="5040492"/>
              <a:chExt cx="5788709" cy="149808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B44A35-CDF2-76E1-FF8E-5315A986F5FC}"/>
                  </a:ext>
                </a:extLst>
              </p:cNvPr>
              <p:cNvSpPr/>
              <p:nvPr/>
            </p:nvSpPr>
            <p:spPr>
              <a:xfrm>
                <a:off x="1959202" y="5040492"/>
                <a:ext cx="4771384" cy="1498081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97280">
                  <a:tabLst>
                    <a:tab pos="540000" algn="l"/>
                  </a:tabLst>
                </a:pPr>
                <a:r>
                  <a:rPr lang="en-US" b="1" u="sng" dirty="0">
                    <a:solidFill>
                      <a:schemeClr val="tx2"/>
                    </a:solidFill>
                    <a:highlight>
                      <a:srgbClr val="C0C0C0"/>
                    </a:highlight>
                    <a:latin typeface="Times New Roman" panose="02020603050405020304" pitchFamily="18" charset="0"/>
                    <a:ea typeface="Lato Semibold" panose="020F0502020204030203" pitchFamily="34" charset="0"/>
                    <a:cs typeface="Times New Roman" panose="02020603050405020304" pitchFamily="18" charset="0"/>
                  </a:rPr>
                  <a:t>Key Outcomes &amp; Milestones</a:t>
                </a:r>
              </a:p>
              <a:p>
                <a:pPr defTabSz="1097280">
                  <a:lnSpc>
                    <a:spcPts val="1000"/>
                  </a:lnSpc>
                  <a:tabLst>
                    <a:tab pos="540000" algn="l"/>
                  </a:tabLst>
                </a:pPr>
                <a:endParaRPr lang="en-US" sz="2160" b="1" dirty="0">
                  <a:solidFill>
                    <a:schemeClr val="tx2"/>
                  </a:solidFill>
                  <a:latin typeface="Times New Roman" panose="02020603050405020304" pitchFamily="18" charset="0"/>
                  <a:ea typeface="Lato Semibold" panose="020F0502020204030203" pitchFamily="34" charset="0"/>
                  <a:cs typeface="Times New Roman" panose="02020603050405020304" pitchFamily="18" charset="0"/>
                </a:endParaRP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Fully working, smart news research tool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Real-time summarization with AI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Deployed Streamlit app with export + security</a:t>
                </a:r>
              </a:p>
              <a:p>
                <a:pPr>
                  <a:tabLst>
                    <a:tab pos="540000" algn="l"/>
                  </a:tabLst>
                </a:pPr>
                <a:r>
                  <a:rPr lang="en-IN" sz="1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Made it accessible via public link + demo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CEE6B36-E0B9-B788-772F-57CD7A0356A1}"/>
                  </a:ext>
                </a:extLst>
              </p:cNvPr>
              <p:cNvGrpSpPr/>
              <p:nvPr/>
            </p:nvGrpSpPr>
            <p:grpSpPr>
              <a:xfrm>
                <a:off x="941877" y="5326212"/>
                <a:ext cx="930934" cy="586139"/>
                <a:chOff x="941877" y="5397890"/>
                <a:chExt cx="930934" cy="58613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CC2D770C-81BF-2265-21AC-25D72F7E49A3}"/>
                    </a:ext>
                  </a:extLst>
                </p:cNvPr>
                <p:cNvGrpSpPr/>
                <p:nvPr/>
              </p:nvGrpSpPr>
              <p:grpSpPr>
                <a:xfrm>
                  <a:off x="941877" y="5397890"/>
                  <a:ext cx="930934" cy="586139"/>
                  <a:chOff x="920816" y="2053524"/>
                  <a:chExt cx="1294484" cy="815037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87F9BFDF-4F39-8FA2-FC90-0DE1BA278251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920816" y="2233116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9728" tIns="54864" rIns="109728" bIns="5486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10972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1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DA1FB764-92B3-3E93-8D56-150526F8F76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59444" y="2233117"/>
                    <a:ext cx="455856" cy="455857"/>
                  </a:xfrm>
                  <a:prstGeom prst="roundRect">
                    <a:avLst>
                      <a:gd name="adj" fmla="val 9141"/>
                    </a:avLst>
                  </a:prstGeom>
                  <a:gradFill flip="none" rotWithShape="1">
                    <a:gsLst>
                      <a:gs pos="0">
                        <a:srgbClr val="BFBEBE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10972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1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02138F9C-2567-412F-C0F7-543D8E55C5E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160540" y="2053524"/>
                    <a:ext cx="815037" cy="815038"/>
                  </a:xfrm>
                  <a:prstGeom prst="roundRect">
                    <a:avLst>
                      <a:gd name="adj" fmla="val 9141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10972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1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" name="TextBox 9">
                  <a:extLst>
                    <a:ext uri="{FF2B5EF4-FFF2-40B4-BE49-F238E27FC236}">
                      <a16:creationId xmlns:a16="http://schemas.microsoft.com/office/drawing/2014/main" id="{0D43AE15-B0F6-B65D-2625-F1841BDAD9CE}"/>
                    </a:ext>
                  </a:extLst>
                </p:cNvPr>
                <p:cNvSpPr txBox="1"/>
                <p:nvPr/>
              </p:nvSpPr>
              <p:spPr>
                <a:xfrm>
                  <a:off x="1203144" y="5515982"/>
                  <a:ext cx="411369" cy="3539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10972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16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eorgia Pro Cond" panose="02040506050405020303" pitchFamily="18" charset="0"/>
                    </a:rPr>
                    <a:t>04</a:t>
                  </a:r>
                </a:p>
              </p:txBody>
            </p:sp>
          </p:grp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DC948D0E-AA04-20F0-5615-33F2B51C5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17" y="822836"/>
            <a:ext cx="3118391" cy="271157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E27EE83-223A-EBC3-9AA4-DD271BBD74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436" y="822836"/>
            <a:ext cx="2938843" cy="271157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D531CB2-38EF-BA4B-F57A-46670B20BC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17" y="3743647"/>
            <a:ext cx="3118392" cy="30936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CCAFF6D-2B45-8EA9-A172-50DD8C99D8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330" y="3743647"/>
            <a:ext cx="2938843" cy="31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1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B6026F-57B9-F327-1BF1-B50273A12DA7}"/>
              </a:ext>
            </a:extLst>
          </p:cNvPr>
          <p:cNvSpPr txBox="1"/>
          <p:nvPr/>
        </p:nvSpPr>
        <p:spPr>
          <a:xfrm>
            <a:off x="0" y="69857"/>
            <a:ext cx="5495827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sng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🚀 Deployment &amp; Links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02755-D8C7-7E8B-A9CB-49076313877C}"/>
              </a:ext>
            </a:extLst>
          </p:cNvPr>
          <p:cNvSpPr txBox="1"/>
          <p:nvPr/>
        </p:nvSpPr>
        <p:spPr>
          <a:xfrm>
            <a:off x="156335" y="1131216"/>
            <a:ext cx="5594016" cy="52832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📤 </a:t>
            </a:r>
            <a:r>
              <a:rPr kumimoji="0" lang="en-IN" sz="2000" b="1" i="0" u="sng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Deployment Highlights</a:t>
            </a: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👨‍💻 One-click web access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💡 Clean UI with hinting and placeholder    	    text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🔒 Secure environment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IN" sz="2000" b="1" u="sng" dirty="0">
                <a:solidFill>
                  <a:schemeClr val="tx2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✅ Full Feature List</a:t>
            </a:r>
          </a:p>
          <a:p>
            <a:pPr lvl="0">
              <a:lnSpc>
                <a:spcPts val="1200"/>
              </a:lnSpc>
              <a:defRPr/>
            </a:pPr>
            <a:endParaRPr lang="en-I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🔐 Login authentication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LLM-powered summarization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📡 Real-time news fetching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🔘 Quick query buttons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📥 TXT &amp; PDF export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🕓 Query history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🎨 Styled responsive UI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🧼 Reset all input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966FC-D037-8F86-47F0-8A060E83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9858"/>
            <a:ext cx="5939666" cy="3672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5D2B5-ADE4-DA17-F6CF-5768EBF4E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2442"/>
            <a:ext cx="5939665" cy="30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4201E-86C2-FC41-CB09-8B402C377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14" y="1206362"/>
            <a:ext cx="11868172" cy="535531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News Research Tool stands as a powerful example of how AI can transform digital journalism and information consumption. By integrating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Groq’s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LLaMA3.3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delivers real-time, query-based news summaries that are both accurate and concise—helping users cut through the noise of modern media.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intuitive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secure login system, and export features (TXT/PDF) make it not just functional but user-friendly. From prompt engineering to API key security and report generation, the project showcases a complete pipeline of technical rigor and thoughtful design.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tool empowers researchers, journalists, and everyday users to access trustworthy insights instantly. Looking ahead, enhancements like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support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expanded news sources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could further elevate its impact.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Ultimately, this project reflects the convergence of AI, usability, and real-world utility—marking a meaningful step toward smarter, faster, and more contextual news analysis.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 Research Tool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more than just a technical showcase—it’s a meaningful response to the growing challenge of information overload in the digital age. By combining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Groq’s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LLaMA3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delivers fast, factual, and context-aware news summaries tailored to user queries. This empowers users to stay informed without sifting through endless articles.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 testament to how thoughtful engineering, paired with cutting-edge AI, can create tools that are not only technically sound but socially impactful. It bridges the gap between raw data and human understanding—making news smarter, faster, and more accessible.</a:t>
            </a:r>
          </a:p>
          <a:p>
            <a:pPr algn="just"/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50B20C03-6DFC-63B2-EDB9-48E6C5E716A8}"/>
              </a:ext>
            </a:extLst>
          </p:cNvPr>
          <p:cNvSpPr/>
          <p:nvPr/>
        </p:nvSpPr>
        <p:spPr>
          <a:xfrm>
            <a:off x="3804354" y="239890"/>
            <a:ext cx="3666067" cy="651933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N" sz="4000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4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7 Points 3">
            <a:extLst>
              <a:ext uri="{FF2B5EF4-FFF2-40B4-BE49-F238E27FC236}">
                <a16:creationId xmlns:a16="http://schemas.microsoft.com/office/drawing/2014/main" id="{1D0F3518-8F63-0F8E-4373-3371BFC69696}"/>
              </a:ext>
            </a:extLst>
          </p:cNvPr>
          <p:cNvSpPr/>
          <p:nvPr/>
        </p:nvSpPr>
        <p:spPr>
          <a:xfrm>
            <a:off x="1442301" y="782425"/>
            <a:ext cx="9125145" cy="5307289"/>
          </a:xfrm>
          <a:prstGeom prst="star7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2042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602" y="245097"/>
            <a:ext cx="10096500" cy="1159497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u="sng" cap="none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Ai-powered Platform For Intelligent News Analysis And Research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10066" y="2193270"/>
            <a:ext cx="11335732" cy="422638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I developed an ai-powered web app called the news research tool to help users instantly access and understand current events. Using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groq’s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Llama-3.3-70b-versatile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newsapi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app fetches real-time news articles based on any user query and summarizes them into crisp bullet points.</a:t>
            </a:r>
          </a:p>
          <a:p>
            <a:pPr>
              <a:lnSpc>
                <a:spcPct val="100000"/>
              </a:lnSpc>
            </a:pP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started by configuring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keys and integrating the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creating smart prompt templates to ensure neutral, high-quality outputs. Then I connected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newsapi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pull relevant articles and extract key descriptions. This content is passed into the LLM to generate summaries.</a:t>
            </a:r>
          </a:p>
          <a:p>
            <a:pPr>
              <a:lnSpc>
                <a:spcPct val="100000"/>
              </a:lnSpc>
            </a:pP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frontend, built with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includes features like login authentication, example query buttons, text input, and export to txt/pdf. Users can view their last five searches, and the app maintains a clean UI with helpful feedback and interactivity. The tool is now live and designed for quick, intelligent news research.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an ai-driven web app—news research tool—designed for instant access to and analysis of live news. By integrating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groq’s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llama3, and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newsapi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retrieves up-to-the-minute articles for any query and generates concise, high-quality bullet-point summaries. The app features secure authentication, interactive query examples, recent search tracking, and export capabilities, all wrapped in an intuitive 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that delivers a fast, interactive, and insightful news experience</a:t>
            </a:r>
          </a:p>
          <a:p>
            <a:pPr>
              <a:lnSpc>
                <a:spcPct val="100000"/>
              </a:lnSpc>
            </a:pP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933" y="248724"/>
            <a:ext cx="10391087" cy="736520"/>
          </a:xfrm>
        </p:spPr>
        <p:txBody>
          <a:bodyPr>
            <a:normAutofit/>
          </a:bodyPr>
          <a:lstStyle/>
          <a:p>
            <a:r>
              <a:rPr lang="en-US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this Project</a:t>
            </a:r>
          </a:p>
        </p:txBody>
      </p:sp>
      <p:pic>
        <p:nvPicPr>
          <p:cNvPr id="1026" name="Picture 2" descr="AI news research tool diagram with Groq, NewsAPI, LangChain, and summary screen.">
            <a:extLst>
              <a:ext uri="{FF2B5EF4-FFF2-40B4-BE49-F238E27FC236}">
                <a16:creationId xmlns:a16="http://schemas.microsoft.com/office/drawing/2014/main" id="{5B3B4D6E-91BF-17F3-429D-0AC282820A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8308" y="1567809"/>
            <a:ext cx="5347733" cy="472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EC95F-B791-29F7-D030-FEF59AA2F475}"/>
              </a:ext>
            </a:extLst>
          </p:cNvPr>
          <p:cNvSpPr txBox="1"/>
          <p:nvPr/>
        </p:nvSpPr>
        <p:spPr>
          <a:xfrm>
            <a:off x="162613" y="1332138"/>
            <a:ext cx="6094428" cy="129266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interactive dashboard that leverages large language models to provide real-time news summaries, featuring top headlines, source articles, user query history, and options to download summaries in TXT and PDF formats.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9E8E9-FC98-0CE4-C1D3-98ED45F5C5D6}"/>
              </a:ext>
            </a:extLst>
          </p:cNvPr>
          <p:cNvSpPr txBox="1"/>
          <p:nvPr/>
        </p:nvSpPr>
        <p:spPr>
          <a:xfrm>
            <a:off x="162613" y="3089973"/>
            <a:ext cx="6094428" cy="156966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Core Objectives: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LLM to generate clear, concise news summaries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Retrieve real-time news articles via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NewsAPI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 clean, secure frontend using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summary exports in multiple formats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E2D2E-76A8-C75F-7A31-F957A90297CC}"/>
              </a:ext>
            </a:extLst>
          </p:cNvPr>
          <p:cNvSpPr txBox="1"/>
          <p:nvPr/>
        </p:nvSpPr>
        <p:spPr>
          <a:xfrm>
            <a:off x="162613" y="5124807"/>
            <a:ext cx="6094428" cy="156966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faster news consumption by delivering AI-driven summaries that are accurate, clear, and free from repetition, helping users overcome information overload with concise insights.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3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49411"/>
            <a:ext cx="10364451" cy="804325"/>
          </a:xfrm>
        </p:spPr>
        <p:txBody>
          <a:bodyPr>
            <a:normAutofit fontScale="90000"/>
          </a:bodyPr>
          <a:lstStyle/>
          <a:p>
            <a:r>
              <a:rPr lang="en-IN" u="sng" dirty="0">
                <a:ln>
                  <a:noFill/>
                </a:ln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Technology used </a:t>
            </a:r>
            <a:br>
              <a:rPr lang="en-GB" u="sng" dirty="0">
                <a:ln>
                  <a:noFill/>
                </a:ln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u="sng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1976" y="1053736"/>
            <a:ext cx="4967926" cy="55548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🧩 </a:t>
            </a:r>
            <a:r>
              <a:rPr lang="en-IN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Breakdown</a:t>
            </a:r>
          </a:p>
          <a:p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 &amp; UI Frameworks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3.12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High-performance scripting</a:t>
            </a:r>
          </a:p>
          <a:p>
            <a:r>
              <a:rPr lang="en-IN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Interactive frontend</a:t>
            </a:r>
          </a:p>
          <a:p>
            <a:r>
              <a:rPr lang="en-IN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reportlab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PDF,json,text,export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,functionality,</a:t>
            </a:r>
          </a:p>
          <a:p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 &amp; Workflow Logic </a:t>
            </a:r>
          </a:p>
          <a:p>
            <a:r>
              <a:rPr lang="en-IN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Groq’s</a:t>
            </a:r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Llama-3.3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Fast, accurate summarization</a:t>
            </a:r>
          </a:p>
          <a:p>
            <a:r>
              <a:rPr lang="en-IN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Seamless chaining of LLM tasks</a:t>
            </a:r>
          </a:p>
          <a:p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Sources &amp; API Integration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NewsAPI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Real-time news retrieval</a:t>
            </a:r>
          </a:p>
          <a:p>
            <a:r>
              <a:rPr lang="en-IN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Connector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Bridges </a:t>
            </a:r>
            <a:r>
              <a:rPr lang="en-IN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Groq’s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with </a:t>
            </a:r>
            <a:r>
              <a:rPr lang="en-IN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workflows</a:t>
            </a:r>
          </a:p>
          <a:p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Configuration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python-</a:t>
            </a:r>
            <a:r>
              <a:rPr lang="en-IN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dotenv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Keeps API keys out of source code</a:t>
            </a:r>
          </a:p>
          <a:p>
            <a:r>
              <a:rPr lang="en-IN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Secrets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Secure key storage within the app</a:t>
            </a:r>
          </a:p>
          <a:p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DAFE30-585C-5150-7559-F4C97CB18C5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47029827"/>
              </p:ext>
            </p:extLst>
          </p:nvPr>
        </p:nvGraphicFramePr>
        <p:xfrm>
          <a:off x="5458316" y="1149486"/>
          <a:ext cx="6485642" cy="507830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242821">
                  <a:extLst>
                    <a:ext uri="{9D8B030D-6E8A-4147-A177-3AD203B41FA5}">
                      <a16:colId xmlns:a16="http://schemas.microsoft.com/office/drawing/2014/main" val="3866718771"/>
                    </a:ext>
                  </a:extLst>
                </a:gridCol>
                <a:gridCol w="3242821">
                  <a:extLst>
                    <a:ext uri="{9D8B030D-6E8A-4147-A177-3AD203B41FA5}">
                      <a16:colId xmlns:a16="http://schemas.microsoft.com/office/drawing/2014/main" val="1927255593"/>
                    </a:ext>
                  </a:extLst>
                </a:gridCol>
              </a:tblGrid>
              <a:tr h="3402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 u="sng" dirty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IN" sz="1800" b="1" u="sng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 u="sng" dirty="0">
                          <a:solidFill>
                            <a:schemeClr val="bg1"/>
                          </a:solidFill>
                        </a:rPr>
                        <a:t>Tools &amp; Purpose</a:t>
                      </a:r>
                      <a:endParaRPr lang="en-IN" sz="1800" b="1" u="sng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370686"/>
                  </a:ext>
                </a:extLst>
              </a:tr>
              <a:tr h="5953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Programming Language</a:t>
                      </a:r>
                      <a:endParaRPr lang="en-IN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Python 3.12– Backbone of the entire application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623065"/>
                  </a:ext>
                </a:extLst>
              </a:tr>
              <a:tr h="5953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Frontend Framework</a:t>
                      </a:r>
                      <a:endParaRPr lang="en-IN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Streamlit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– Rapid UI development for interactive dashboards</a:t>
                      </a:r>
                      <a:endParaRPr lang="en-US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021959"/>
                  </a:ext>
                </a:extLst>
              </a:tr>
              <a:tr h="5953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Document Generation</a:t>
                      </a:r>
                      <a:endParaRPr lang="en-IN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reportlab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– Converts summaries into downloadable PDFs</a:t>
                      </a:r>
                      <a:endParaRPr lang="en-US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611777"/>
                  </a:ext>
                </a:extLst>
              </a:tr>
              <a:tr h="5953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>
                          <a:solidFill>
                            <a:schemeClr val="bg1"/>
                          </a:solidFill>
                        </a:rPr>
                        <a:t>LLM Integration</a:t>
                      </a:r>
                      <a:endParaRPr lang="en-IN" sz="1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Groq’s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LLaMA3.3 – High-speed large language model for summarizing news content</a:t>
                      </a:r>
                      <a:endParaRPr lang="en-US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54311"/>
                  </a:ext>
                </a:extLst>
              </a:tr>
              <a:tr h="5953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>
                          <a:solidFill>
                            <a:schemeClr val="bg1"/>
                          </a:solidFill>
                        </a:rPr>
                        <a:t>LLM Orchestration</a:t>
                      </a:r>
                      <a:endParaRPr lang="en-IN" sz="1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LangChain – Manages prompt flow and chaining logic between components</a:t>
                      </a:r>
                      <a:endParaRPr lang="en-US" sz="1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796096"/>
                  </a:ext>
                </a:extLst>
              </a:tr>
              <a:tr h="5953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Live News Feed</a:t>
                      </a:r>
                      <a:endParaRPr lang="en-IN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NewsAPI – Fetches up-to-date articles from global sources</a:t>
                      </a:r>
                      <a:endParaRPr lang="en-US" sz="1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110606"/>
                  </a:ext>
                </a:extLst>
              </a:tr>
              <a:tr h="5685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API Key Management</a:t>
                      </a:r>
                      <a:endParaRPr lang="en-IN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>
                          <a:solidFill>
                            <a:schemeClr val="bg1"/>
                          </a:solidFill>
                        </a:rPr>
                        <a:t>python-dotenv – Loads environment variables securely</a:t>
                      </a:r>
                      <a:endParaRPr lang="en-IN" sz="1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24177"/>
                  </a:ext>
                </a:extLst>
              </a:tr>
              <a:tr h="4873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1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Streamlit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Secrets – Stores sensitive keys for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Groq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&amp;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NewsAPI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safely</a:t>
                      </a:r>
                      <a:endParaRPr lang="en-US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971" marR="62971" marT="31485" marB="31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>
                        <a:alpha val="9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75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06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28" y="154312"/>
            <a:ext cx="10096500" cy="350021"/>
          </a:xfrm>
        </p:spPr>
        <p:txBody>
          <a:bodyPr anchor="t">
            <a:noAutofit/>
          </a:bodyPr>
          <a:lstStyle/>
          <a:p>
            <a:r>
              <a:rPr lang="en-IN" sz="3000" b="1" u="sng" cap="non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&amp; Environment Setup</a:t>
            </a:r>
            <a:endParaRPr lang="en-US" sz="3000" u="sng" cap="none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 descr="Vertical Bullet List showing 3 groups arranged one below the other and bullet points are present under each group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3436165"/>
              </p:ext>
            </p:extLst>
          </p:nvPr>
        </p:nvGraphicFramePr>
        <p:xfrm>
          <a:off x="128833" y="801278"/>
          <a:ext cx="11934334" cy="5656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8068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844F74D-C0F8-D487-467A-701112B43D1C}"/>
              </a:ext>
            </a:extLst>
          </p:cNvPr>
          <p:cNvSpPr txBox="1"/>
          <p:nvPr/>
        </p:nvSpPr>
        <p:spPr>
          <a:xfrm>
            <a:off x="461914" y="87611"/>
            <a:ext cx="11095348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🧩 LLM Logic | </a:t>
            </a:r>
            <a:r>
              <a:rPr lang="en-IN" sz="2400" b="1" u="sng" dirty="0">
                <a:solidFill>
                  <a:srgbClr val="9933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Prompt Engineering &amp; </a:t>
            </a: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News Scraping with </a:t>
            </a:r>
            <a:r>
              <a:rPr kumimoji="0" lang="en-IN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99330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NewsAPI</a:t>
            </a: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 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993300"/>
              </a:solidFill>
              <a:effectLst/>
              <a:highlight>
                <a:srgbClr val="C0C0C0"/>
              </a:highligh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8039C-9595-0724-FFF5-B674AA680385}"/>
              </a:ext>
            </a:extLst>
          </p:cNvPr>
          <p:cNvSpPr txBox="1"/>
          <p:nvPr/>
        </p:nvSpPr>
        <p:spPr>
          <a:xfrm>
            <a:off x="4694548" y="689788"/>
            <a:ext cx="7315200" cy="609397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📜 Prompt Template Highlights</a:t>
            </a:r>
          </a:p>
          <a:p>
            <a:pPr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summarization prompt is engineered to deliver crisp, bullet-style outputs that emphasize clarity and relevance. It eliminates fluff, avoids redundancy, and skips generic lead-ins. Each summary starts with the most critical insight and remains strictly faithful to the source—ensuring zero hallucination or invented details.</a:t>
            </a:r>
          </a:p>
          <a:p>
            <a:pPr algn="just"/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🔗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Chain Flow</a:t>
            </a:r>
          </a:p>
          <a:p>
            <a:pPr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chain takes two primary inputs: the user’s query and the raw article text. These are processed through a context-aware pipeline that intelligently aligns the summary with the query. By synthesizing information across multiple articles, the model produces deeper, more context-rich summaries tailored to the user's intent.</a:t>
            </a:r>
          </a:p>
          <a:p>
            <a:pPr algn="just"/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📰 Article Fetching Strategy</a:t>
            </a:r>
          </a:p>
          <a:p>
            <a:pPr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uses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NewsAPI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pull the 10 most recent articles relevant to the query. It filters for English-language content (language='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 to maintain consistency and sorts results by publication time (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publishedAt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surface the freshest and most pertinent coverage.</a:t>
            </a:r>
          </a:p>
          <a:p>
            <a:pPr algn="just"/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🧾 Text Preprocessing</a:t>
            </a:r>
          </a:p>
          <a:p>
            <a:pPr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article’s description and main content are extracted and cleaned to remove formatting artifacts, noise, and irrelevant metadata. These refined segments are then merged into a unified, coherent input string—optimized for the LLM summarizer to ensure clarity, accuracy, and high-quality output.</a:t>
            </a:r>
          </a:p>
          <a:p>
            <a:pPr algn="just"/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ACF08-5FF3-A8A8-CB94-618397BDB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6" y="837485"/>
            <a:ext cx="4417070" cy="275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666E2-A492-AD49-F206-3BC293223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6" y="3717209"/>
            <a:ext cx="4391638" cy="30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3EB04-539A-5753-7DBA-EEEC8C8E6FB0}"/>
              </a:ext>
            </a:extLst>
          </p:cNvPr>
          <p:cNvSpPr txBox="1"/>
          <p:nvPr/>
        </p:nvSpPr>
        <p:spPr>
          <a:xfrm>
            <a:off x="342115" y="454175"/>
            <a:ext cx="11507770" cy="4604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sng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kumimoji="0" lang="en-IN" sz="2400" b="1" i="0" u="sng" strike="noStrike" kern="0" cap="none" spc="0" normalizeH="0" baseline="0" noProof="0" dirty="0" err="1">
                <a:ln>
                  <a:noFill/>
                </a:ln>
                <a:solidFill>
                  <a:srgbClr val="99330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kumimoji="0" lang="en-IN" sz="2400" b="1" i="0" u="sng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(LLaMA3.3) |  Authentication Logic </a:t>
            </a:r>
            <a:endParaRPr kumimoji="0" lang="en-IN" sz="1400" b="0" i="0" u="sng" strike="noStrike" kern="100" cap="none" spc="0" normalizeH="0" baseline="0" noProof="0" dirty="0">
              <a:ln>
                <a:noFill/>
              </a:ln>
              <a:solidFill>
                <a:srgbClr val="993300"/>
              </a:solidFill>
              <a:effectLst/>
              <a:highlight>
                <a:srgbClr val="C0C0C0"/>
              </a:highlight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7D1EF-3D20-1A19-733E-D535B8148DBB}"/>
              </a:ext>
            </a:extLst>
          </p:cNvPr>
          <p:cNvSpPr txBox="1"/>
          <p:nvPr/>
        </p:nvSpPr>
        <p:spPr>
          <a:xfrm>
            <a:off x="5755457" y="975615"/>
            <a:ext cx="6094428" cy="8543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Model Used</a:t>
            </a:r>
          </a:p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2967" indent="-272967" defTabSz="1462603">
              <a:lnSpc>
                <a:spcPts val="1600"/>
              </a:lnSpc>
              <a:buFont typeface="Wingdings" panose="05000000000000000000" pitchFamily="2" charset="2"/>
              <a:buChar char="q"/>
              <a:defRPr/>
            </a:pPr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"llama-3.3-70b-versatile"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48DB0-4B29-996A-745F-2AAA71AF1471}"/>
              </a:ext>
            </a:extLst>
          </p:cNvPr>
          <p:cNvSpPr txBox="1"/>
          <p:nvPr/>
        </p:nvSpPr>
        <p:spPr>
          <a:xfrm>
            <a:off x="5753493" y="1965640"/>
            <a:ext cx="6094428" cy="150810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 </a:t>
            </a: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Why I Chose </a:t>
            </a:r>
            <a:r>
              <a:rPr kumimoji="0" lang="en-IN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Groq</a:t>
            </a: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272967" marR="0" lvl="0" indent="-272967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Fast inference &amp; high accuracy</a:t>
            </a:r>
          </a:p>
          <a:p>
            <a:pPr marL="272967" marR="0" lvl="0" indent="-272967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Large context support</a:t>
            </a:r>
          </a:p>
          <a:p>
            <a:pPr marL="272967" marR="0" lvl="0" indent="-272967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Seamlessly works with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2967" marR="0" lvl="0" indent="-272967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Better factual summarization than other models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6F892-7AE8-7979-BC94-DAC39BD426A7}"/>
              </a:ext>
            </a:extLst>
          </p:cNvPr>
          <p:cNvSpPr txBox="1"/>
          <p:nvPr/>
        </p:nvSpPr>
        <p:spPr>
          <a:xfrm>
            <a:off x="5753493" y="3609434"/>
            <a:ext cx="6094428" cy="150810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 </a:t>
            </a: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Security Features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Montserrat Bold" panose="00000800000000000000" charset="0"/>
              <a:ea typeface="+mn-ea"/>
              <a:cs typeface="+mn-cs"/>
            </a:endParaRPr>
          </a:p>
          <a:p>
            <a:pPr marL="272967" marR="0" lvl="0" indent="-272967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Username &amp; password gate</a:t>
            </a:r>
          </a:p>
          <a:p>
            <a:pPr marL="272967" marR="0" lvl="0" indent="-272967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Hint system for credentials</a:t>
            </a:r>
          </a:p>
          <a:p>
            <a:pPr marL="272967" marR="0" lvl="0" indent="-272967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Login state persists during session</a:t>
            </a:r>
          </a:p>
          <a:p>
            <a:pPr marL="272967" marR="0" lvl="0" indent="-272967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Shows error for wrong login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4BFAD-5135-A416-1F4D-81DF0FC2BD10}"/>
              </a:ext>
            </a:extLst>
          </p:cNvPr>
          <p:cNvSpPr txBox="1"/>
          <p:nvPr/>
        </p:nvSpPr>
        <p:spPr>
          <a:xfrm>
            <a:off x="5753493" y="5314361"/>
            <a:ext cx="6094428" cy="12208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 Bold" panose="00000800000000000000" charset="0"/>
                <a:ea typeface="+mn-ea"/>
                <a:cs typeface="+mn-cs"/>
              </a:rPr>
              <a:t>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C0C0C0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Reset Functionality</a:t>
            </a:r>
          </a:p>
          <a:p>
            <a:pPr marL="272967" marR="0" lvl="0" indent="-272967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Clears all user input and response</a:t>
            </a:r>
          </a:p>
          <a:p>
            <a:pPr marL="272967" marR="0" lvl="0" indent="-272967" algn="l" defTabSz="1462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Keeps login active after reset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2C31C-DDD0-50E3-88AA-E400364CF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0" y="975615"/>
            <a:ext cx="4746004" cy="2764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1D3CF-882A-68CC-947B-0689AECA7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15" y="3833602"/>
            <a:ext cx="4746004" cy="29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>
            <a:extLst>
              <a:ext uri="{FF2B5EF4-FFF2-40B4-BE49-F238E27FC236}">
                <a16:creationId xmlns:a16="http://schemas.microsoft.com/office/drawing/2014/main" id="{EFC1BE57-C3CD-302A-F36E-FD2C5AF7B299}"/>
              </a:ext>
            </a:extLst>
          </p:cNvPr>
          <p:cNvSpPr txBox="1"/>
          <p:nvPr/>
        </p:nvSpPr>
        <p:spPr>
          <a:xfrm>
            <a:off x="2764411" y="164125"/>
            <a:ext cx="6094428" cy="52322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sng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IN" sz="28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Dashboard Core Features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6C3361-9052-9EE8-F77F-B6B0E8D24829}"/>
              </a:ext>
            </a:extLst>
          </p:cNvPr>
          <p:cNvSpPr txBox="1"/>
          <p:nvPr/>
        </p:nvSpPr>
        <p:spPr>
          <a:xfrm>
            <a:off x="6096000" y="735291"/>
            <a:ext cx="5951456" cy="9067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66"/>
                </a:highlight>
                <a:uLnTx/>
                <a:uFillTx/>
                <a:latin typeface="Times New Roman" panose="02020603050405020304" pitchFamily="18" charset="0"/>
                <a:ea typeface="Roboto Medium"/>
                <a:cs typeface="Times New Roman" panose="02020603050405020304" pitchFamily="18" charset="0"/>
                <a:sym typeface="Roboto Medium"/>
              </a:rPr>
              <a:t>User Authentication &amp; API Keys Storing:</a:t>
            </a:r>
          </a:p>
          <a:p>
            <a:pPr defTabSz="1097280">
              <a:lnSpc>
                <a:spcPct val="120000"/>
              </a:lnSpc>
              <a:defRPr/>
            </a:pPr>
            <a:r>
              <a:rPr lang="en-IN" sz="1600" dirty="0">
                <a:solidFill>
                  <a:srgbClr val="E7E6E6">
                    <a:lumMod val="50000"/>
                  </a:srgbClr>
                </a:solidFill>
                <a:latin typeface="Tw Cen MT" panose="020B0602020104020603" pitchFamily="34" charset="0"/>
                <a:ea typeface="Roboto"/>
              </a:rPr>
              <a:t>🔑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Login with username and password: (Demo: Ashish / Ashish08@)</a:t>
            </a:r>
          </a:p>
          <a:p>
            <a:pPr defTabSz="1097280">
              <a:lnSpc>
                <a:spcPct val="120000"/>
              </a:lnSpc>
              <a:defRPr/>
            </a:pPr>
            <a:r>
              <a:rPr lang="en-IN" sz="1600" dirty="0">
                <a:solidFill>
                  <a:srgbClr val="E7E6E6">
                    <a:lumMod val="50000"/>
                  </a:srgbClr>
                </a:solidFill>
                <a:latin typeface="Tw Cen MT" panose="020B0602020104020603" pitchFamily="34" charset="0"/>
                <a:ea typeface="Roboto"/>
              </a:rPr>
              <a:t>🔐</a:t>
            </a:r>
            <a:r>
              <a:rPr lang="en-IN" sz="1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Groq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 &amp; News API Keys kept in </a:t>
            </a:r>
            <a:r>
              <a:rPr lang="en-IN" sz="1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Streamlit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 Secret.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68" name="Arrow: Right 167">
            <a:extLst>
              <a:ext uri="{FF2B5EF4-FFF2-40B4-BE49-F238E27FC236}">
                <a16:creationId xmlns:a16="http://schemas.microsoft.com/office/drawing/2014/main" id="{E7DDCC75-5881-A49B-DBDE-48F5A2B5E835}"/>
              </a:ext>
            </a:extLst>
          </p:cNvPr>
          <p:cNvSpPr/>
          <p:nvPr/>
        </p:nvSpPr>
        <p:spPr>
          <a:xfrm>
            <a:off x="4920790" y="896685"/>
            <a:ext cx="980387" cy="603067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Step-1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010EF83-45F1-2736-C2E6-15C131BC69D7}"/>
              </a:ext>
            </a:extLst>
          </p:cNvPr>
          <p:cNvSpPr txBox="1"/>
          <p:nvPr/>
        </p:nvSpPr>
        <p:spPr>
          <a:xfrm>
            <a:off x="6091284" y="1722808"/>
            <a:ext cx="5951456" cy="11742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defTabSz="1097280">
              <a:lnSpc>
                <a:spcPct val="90000"/>
              </a:lnSpc>
              <a:defRPr/>
            </a:pPr>
            <a:r>
              <a:rPr lang="en-US" sz="1600" b="1" u="sng" dirty="0">
                <a:solidFill>
                  <a:schemeClr val="tx2"/>
                </a:solidFill>
                <a:highlight>
                  <a:srgbClr val="FFFF66"/>
                </a:highlight>
                <a:latin typeface="Times New Roman" panose="02020603050405020304" pitchFamily="18" charset="0"/>
                <a:ea typeface="Roboto Medium"/>
                <a:cs typeface="Times New Roman" panose="02020603050405020304" pitchFamily="18" charset="0"/>
                <a:sym typeface="Roboto Medium"/>
              </a:rPr>
              <a:t>Query Input + AI Summary:</a:t>
            </a:r>
          </a:p>
          <a:p>
            <a:pPr marL="0" marR="0" lvl="0" indent="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📝 User enters any topic</a:t>
            </a:r>
          </a:p>
          <a:p>
            <a:pPr marL="0" marR="0" lvl="0" indent="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🤖 LLM returns a clean bullet summary</a:t>
            </a:r>
          </a:p>
          <a:p>
            <a:pPr marL="0" marR="0" lvl="0" indent="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📰 Shows which articles were used.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71" name="Arrow: Right 170">
            <a:extLst>
              <a:ext uri="{FF2B5EF4-FFF2-40B4-BE49-F238E27FC236}">
                <a16:creationId xmlns:a16="http://schemas.microsoft.com/office/drawing/2014/main" id="{4FC9158A-A984-E3A8-6C8A-0CC5EEEF2C1F}"/>
              </a:ext>
            </a:extLst>
          </p:cNvPr>
          <p:cNvSpPr/>
          <p:nvPr/>
        </p:nvSpPr>
        <p:spPr>
          <a:xfrm>
            <a:off x="4934931" y="2030736"/>
            <a:ext cx="980387" cy="603067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Step-2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350A15-166A-C4F6-1178-A3C70FC2DE51}"/>
              </a:ext>
            </a:extLst>
          </p:cNvPr>
          <p:cNvSpPr txBox="1"/>
          <p:nvPr/>
        </p:nvSpPr>
        <p:spPr>
          <a:xfrm>
            <a:off x="6091284" y="2983884"/>
            <a:ext cx="5951456" cy="9064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sng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66"/>
                </a:highlight>
                <a:uLnTx/>
                <a:uFillTx/>
                <a:latin typeface="Times New Roman" panose="02020603050405020304" pitchFamily="18" charset="0"/>
                <a:ea typeface="Roboto Medium"/>
                <a:cs typeface="Times New Roman" panose="02020603050405020304" pitchFamily="18" charset="0"/>
                <a:sym typeface="Roboto Medium"/>
              </a:rPr>
              <a:t>Export Options</a:t>
            </a:r>
          </a:p>
          <a:p>
            <a:pPr lvl="0" defTabSz="1097280">
              <a:lnSpc>
                <a:spcPct val="120000"/>
              </a:lnSpc>
              <a:defRPr/>
            </a:pP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📄 PDF export (Unicode-safe with </a:t>
            </a:r>
            <a:r>
              <a:rPr lang="en-IN" sz="1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ReportLab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)</a:t>
            </a:r>
          </a:p>
          <a:p>
            <a:pPr lvl="0" defTabSz="1097280">
              <a:lnSpc>
                <a:spcPct val="120000"/>
              </a:lnSpc>
              <a:defRPr/>
            </a:pP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📃 TXT export (plain text summary)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74" name="Arrow: Right 173">
            <a:extLst>
              <a:ext uri="{FF2B5EF4-FFF2-40B4-BE49-F238E27FC236}">
                <a16:creationId xmlns:a16="http://schemas.microsoft.com/office/drawing/2014/main" id="{14094CC6-CA39-AB77-AFF6-D847185EA99E}"/>
              </a:ext>
            </a:extLst>
          </p:cNvPr>
          <p:cNvSpPr/>
          <p:nvPr/>
        </p:nvSpPr>
        <p:spPr>
          <a:xfrm>
            <a:off x="4934931" y="3175413"/>
            <a:ext cx="980387" cy="603067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Step-3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75D21B5-AE6D-5404-B998-2CA2918710E4}"/>
              </a:ext>
            </a:extLst>
          </p:cNvPr>
          <p:cNvSpPr txBox="1"/>
          <p:nvPr/>
        </p:nvSpPr>
        <p:spPr>
          <a:xfrm>
            <a:off x="6074684" y="3977195"/>
            <a:ext cx="5951456" cy="8617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sng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66"/>
                </a:highlight>
                <a:uLnTx/>
                <a:uFillTx/>
                <a:latin typeface="Times New Roman" panose="02020603050405020304" pitchFamily="18" charset="0"/>
                <a:ea typeface="Roboto Medium"/>
                <a:cs typeface="Times New Roman" panose="02020603050405020304" pitchFamily="18" charset="0"/>
                <a:sym typeface="Roboto Medium"/>
              </a:rPr>
              <a:t>Past Query History</a:t>
            </a:r>
          </a:p>
          <a:p>
            <a:pPr defTabSz="1097280">
              <a:defRPr/>
            </a:pP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🕓 Stores and displays last 5 queries thus </a:t>
            </a:r>
            <a:r>
              <a:rPr lang="en-IN" sz="1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a</a:t>
            </a:r>
            <a:r>
              <a:rPr lang="en-IN" sz="1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lows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to revisit past results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0C4F6A6-E06E-896F-1E3E-3155E148D8A9}"/>
              </a:ext>
            </a:extLst>
          </p:cNvPr>
          <p:cNvSpPr txBox="1"/>
          <p:nvPr/>
        </p:nvSpPr>
        <p:spPr>
          <a:xfrm>
            <a:off x="6074684" y="4944914"/>
            <a:ext cx="5951456" cy="9233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66"/>
                </a:highlight>
                <a:uLnTx/>
                <a:uFillTx/>
                <a:latin typeface="Times New Roman" panose="02020603050405020304" pitchFamily="18" charset="0"/>
                <a:ea typeface="Roboto Medium"/>
                <a:cs typeface="Times New Roman" panose="02020603050405020304" pitchFamily="18" charset="0"/>
                <a:sym typeface="Roboto Medium"/>
              </a:rPr>
              <a:t>Predefined Example Buttons</a:t>
            </a:r>
          </a:p>
          <a:p>
            <a:pPr defTabSz="1097280">
              <a:defRPr/>
            </a:pP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🔘 Includes topics like “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India Crash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“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Stock Market”,</a:t>
            </a:r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 News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1FC8F3C-B9D2-5A36-637F-184718ED88CD}"/>
              </a:ext>
            </a:extLst>
          </p:cNvPr>
          <p:cNvSpPr txBox="1"/>
          <p:nvPr/>
        </p:nvSpPr>
        <p:spPr>
          <a:xfrm>
            <a:off x="6091284" y="5984472"/>
            <a:ext cx="5951456" cy="6155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66"/>
                </a:highlight>
                <a:uLnTx/>
                <a:uFillTx/>
                <a:latin typeface="Times New Roman" panose="02020603050405020304" pitchFamily="18" charset="0"/>
                <a:ea typeface="Roboto Medium"/>
                <a:cs typeface="Times New Roman" panose="02020603050405020304" pitchFamily="18" charset="0"/>
                <a:sym typeface="Roboto Medium"/>
              </a:rPr>
              <a:t>Session Reset Button</a:t>
            </a:r>
          </a:p>
          <a:p>
            <a:pPr defTabSz="1097280">
              <a:defRPr/>
            </a:pP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🔄 Clears all fields without logging out</a:t>
            </a:r>
          </a:p>
        </p:txBody>
      </p: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6E97DC6C-8478-5C7B-4607-D72B72ECA907}"/>
              </a:ext>
            </a:extLst>
          </p:cNvPr>
          <p:cNvSpPr/>
          <p:nvPr/>
        </p:nvSpPr>
        <p:spPr>
          <a:xfrm>
            <a:off x="4920790" y="4162795"/>
            <a:ext cx="966246" cy="603067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Step-4</a:t>
            </a:r>
          </a:p>
        </p:txBody>
      </p:sp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95ADFA8B-7116-3E70-E61B-044627A06B7D}"/>
              </a:ext>
            </a:extLst>
          </p:cNvPr>
          <p:cNvSpPr/>
          <p:nvPr/>
        </p:nvSpPr>
        <p:spPr>
          <a:xfrm>
            <a:off x="4934931" y="5172065"/>
            <a:ext cx="980387" cy="603067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Step-5</a:t>
            </a:r>
          </a:p>
        </p:txBody>
      </p:sp>
      <p:sp>
        <p:nvSpPr>
          <p:cNvPr id="185" name="Arrow: Right 184">
            <a:extLst>
              <a:ext uri="{FF2B5EF4-FFF2-40B4-BE49-F238E27FC236}">
                <a16:creationId xmlns:a16="http://schemas.microsoft.com/office/drawing/2014/main" id="{DD55EE16-782D-53BE-C2B5-F08596A0F474}"/>
              </a:ext>
            </a:extLst>
          </p:cNvPr>
          <p:cNvSpPr/>
          <p:nvPr/>
        </p:nvSpPr>
        <p:spPr>
          <a:xfrm>
            <a:off x="4920790" y="5984472"/>
            <a:ext cx="980387" cy="603067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Step-6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A3523-A668-4A04-DB54-C229C796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0" y="735291"/>
            <a:ext cx="4396713" cy="2693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6B2E3-979D-5964-AA69-C6F25BE83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0" y="3476947"/>
            <a:ext cx="4396713" cy="32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6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80C2E3-5E22-3110-2C54-6C8F19F95B38}"/>
              </a:ext>
            </a:extLst>
          </p:cNvPr>
          <p:cNvSpPr/>
          <p:nvPr/>
        </p:nvSpPr>
        <p:spPr>
          <a:xfrm>
            <a:off x="3978111" y="160257"/>
            <a:ext cx="3695308" cy="42420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of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FCF4C-51E3-2123-10E2-DC7F40AEC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44" y="864760"/>
            <a:ext cx="11778544" cy="58185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787271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1BD8E5-A18E-435C-B431-90A6B59F4B6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EEE0F9-7BC9-4998-8617-7CC115AD97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EBB951-DE64-4CB8-9E1C-184A357AD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399</TotalTime>
  <Words>1912</Words>
  <Application>Microsoft Office PowerPoint</Application>
  <PresentationFormat>Widescreen</PresentationFormat>
  <Paragraphs>193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Georgia Pro Cond</vt:lpstr>
      <vt:lpstr>Lora</vt:lpstr>
      <vt:lpstr>Montserrat Bold</vt:lpstr>
      <vt:lpstr>Roboto</vt:lpstr>
      <vt:lpstr>Times New Roman</vt:lpstr>
      <vt:lpstr>Tw Cen MT</vt:lpstr>
      <vt:lpstr>Wingdings</vt:lpstr>
      <vt:lpstr>Droplet</vt:lpstr>
      <vt:lpstr>Building a News Research Tool </vt:lpstr>
      <vt:lpstr>Developing An Ai-powered Platform For Intelligent News Analysis And Research</vt:lpstr>
      <vt:lpstr>Objectives of this Project</vt:lpstr>
      <vt:lpstr>Technology used  </vt:lpstr>
      <vt:lpstr>Configuration &amp; Environment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Sukriti Singh</dc:creator>
  <cp:lastModifiedBy>Sukriti Singh</cp:lastModifiedBy>
  <cp:revision>66</cp:revision>
  <dcterms:created xsi:type="dcterms:W3CDTF">2025-09-23T15:25:39Z</dcterms:created>
  <dcterms:modified xsi:type="dcterms:W3CDTF">2025-09-27T09:04:51Z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